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674A55DA.xml" ContentType="application/vnd.ms-powerpoint.comments+xml"/>
  <Override PartName="/ppt/notesSlides/notesSlide1.xml" ContentType="application/vnd.openxmlformats-officedocument.presentationml.notesSlide+xml"/>
  <Override PartName="/ppt/comments/modernComment_102_21D243A0.xml" ContentType="application/vnd.ms-powerpoint.comments+xml"/>
  <Override PartName="/ppt/notesSlides/notesSlide2.xml" ContentType="application/vnd.openxmlformats-officedocument.presentationml.notesSlide+xml"/>
  <Override PartName="/ppt/comments/modernComment_101_199FACE3.xml" ContentType="application/vnd.ms-powerpoint.comments+xml"/>
  <Override PartName="/ppt/notesSlides/notesSlide3.xml" ContentType="application/vnd.openxmlformats-officedocument.presentationml.notesSlide+xml"/>
  <Override PartName="/ppt/comments/modernComment_103_8B5AEBD6.xml" ContentType="application/vnd.ms-powerpoint.comments+xml"/>
  <Override PartName="/ppt/notesSlides/notesSlide4.xml" ContentType="application/vnd.openxmlformats-officedocument.presentationml.notesSlide+xml"/>
  <Override PartName="/ppt/comments/modernComment_104_97C01D58.xml" ContentType="application/vnd.ms-powerpoint.comments+xml"/>
  <Override PartName="/ppt/notesSlides/notesSlide5.xml" ContentType="application/vnd.openxmlformats-officedocument.presentationml.notesSlide+xml"/>
  <Override PartName="/ppt/comments/modernComment_105_87CD35E5.xml" ContentType="application/vnd.ms-powerpoint.comments+xml"/>
  <Override PartName="/ppt/notesSlides/notesSlide6.xml" ContentType="application/vnd.openxmlformats-officedocument.presentationml.notesSlide+xml"/>
  <Override PartName="/ppt/comments/modernComment_106_1F9B498.xml" ContentType="application/vnd.ms-powerpoint.comments+xml"/>
  <Override PartName="/ppt/notesSlides/notesSlide7.xml" ContentType="application/vnd.openxmlformats-officedocument.presentationml.notesSlide+xml"/>
  <Override PartName="/ppt/comments/modernComment_10A_152A332B.xml" ContentType="application/vnd.ms-powerpoint.comments+xml"/>
  <Override PartName="/ppt/notesSlides/notesSlide8.xml" ContentType="application/vnd.openxmlformats-officedocument.presentationml.notesSlide+xml"/>
  <Override PartName="/ppt/comments/modernComment_107_84E7CE90.xml" ContentType="application/vnd.ms-powerpoint.comments+xml"/>
  <Override PartName="/ppt/notesSlides/notesSlide9.xml" ContentType="application/vnd.openxmlformats-officedocument.presentationml.notesSlide+xml"/>
  <Override PartName="/ppt/comments/modernComment_108_56EEFED9.xml" ContentType="application/vnd.ms-powerpoint.comments+xml"/>
  <Override PartName="/ppt/notesSlides/notesSlide10.xml" ContentType="application/vnd.openxmlformats-officedocument.presentationml.notesSlide+xml"/>
  <Override PartName="/ppt/comments/modernComment_109_639B524F.xml" ContentType="application/vnd.ms-powerpoint.comments+xml"/>
  <Override PartName="/ppt/notesSlides/notesSlide11.xml" ContentType="application/vnd.openxmlformats-officedocument.presentationml.notesSlide+xml"/>
  <Override PartName="/ppt/comments/modernComment_10B_50281BD3.xml" ContentType="application/vnd.ms-powerpoint.comment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15"/>
  </p:notesMasterIdLst>
  <p:sldIdLst>
    <p:sldId id="256" r:id="rId2"/>
    <p:sldId id="258" r:id="rId3"/>
    <p:sldId id="257" r:id="rId4"/>
    <p:sldId id="259" r:id="rId5"/>
    <p:sldId id="260" r:id="rId6"/>
    <p:sldId id="261" r:id="rId7"/>
    <p:sldId id="262" r:id="rId8"/>
    <p:sldId id="266" r:id="rId9"/>
    <p:sldId id="263" r:id="rId10"/>
    <p:sldId id="264"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9B56651C-3B64-290C-575C-2C27CF3B7806}" name="Nichole Cessnun" initials="NC" userId="ed7096b1a950f88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95" autoAdjust="0"/>
    <p:restoredTop sz="86013" autoAdjust="0"/>
  </p:normalViewPr>
  <p:slideViewPr>
    <p:cSldViewPr snapToGrid="0">
      <p:cViewPr>
        <p:scale>
          <a:sx n="77" d="100"/>
          <a:sy n="77" d="100"/>
        </p:scale>
        <p:origin x="15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0_674A55DA.xml><?xml version="1.0" encoding="utf-8"?>
<p188:cmLst xmlns:a="http://schemas.openxmlformats.org/drawingml/2006/main" xmlns:r="http://schemas.openxmlformats.org/officeDocument/2006/relationships" xmlns:p188="http://schemas.microsoft.com/office/powerpoint/2018/8/main">
  <p188:cm id="{77BBAF99-3BEA-4DDB-8A1D-F401E7C21695}" authorId="{9B56651C-3B64-290C-575C-2C27CF3B7806}" created="2023-10-25T19:10:52.723">
    <ac:deMkLst xmlns:ac="http://schemas.microsoft.com/office/drawing/2013/main/command">
      <pc:docMk xmlns:pc="http://schemas.microsoft.com/office/powerpoint/2013/main/command"/>
      <pc:sldMk xmlns:pc="http://schemas.microsoft.com/office/powerpoint/2013/main/command" cId="1732924890" sldId="256"/>
      <ac:picMk id="19" creationId="{AB3871F5-8BB9-9ED3-05D9-F9B62A37CBF1}"/>
    </ac:deMkLst>
    <p188:txBody>
      <a:bodyPr/>
      <a:lstStyle/>
      <a:p>
        <a:r>
          <a:rPr lang="en-US"/>
          <a:t>Hello, My name is Nichole and I am going to do my presentation on Grief recovery. </a:t>
        </a:r>
      </a:p>
    </p188:txBody>
  </p188:cm>
</p188:cmLst>
</file>

<file path=ppt/comments/modernComment_101_199FACE3.xml><?xml version="1.0" encoding="utf-8"?>
<p188:cmLst xmlns:a="http://schemas.openxmlformats.org/drawingml/2006/main" xmlns:r="http://schemas.openxmlformats.org/officeDocument/2006/relationships" xmlns:p188="http://schemas.microsoft.com/office/powerpoint/2018/8/main">
  <p188:cm id="{7AD0E2F0-D5A2-477F-801B-D43B66798BBC}" authorId="{9B56651C-3B64-290C-575C-2C27CF3B7806}" created="2023-10-25T19:00:58.250">
    <pc:sldMkLst xmlns:pc="http://schemas.microsoft.com/office/powerpoint/2013/main/command">
      <pc:docMk/>
      <pc:sldMk cId="429894883" sldId="257"/>
    </pc:sldMkLst>
    <p188:txBody>
      <a:bodyPr/>
      <a:lstStyle/>
      <a:p>
        <a:r>
          <a:rPr lang="en-US"/>
          <a:t>I chose grief recovery because I have some personal experience with this due to the loss of my brother and all the emotions and feelings that I felt before I joined a counseling group and the beneficials that came with attending. 
Having a grief recovery group will provide hope to those who feel like they can't move forward or live life with the loss they are feeling.
Being in a group will show that they aren’t alone and everyone is going through something similar and that having that social support will do wanders and make a significant impact one one's life.
Altruism is found when taking group counseling because you really learn a lot about yourself and what are capable of with a clearer mind and that you are able to help others as well as learn from them too (Gillepse, 2021). </a:t>
        </a:r>
      </a:p>
    </p188:txBody>
  </p188:cm>
</p188:cmLst>
</file>

<file path=ppt/comments/modernComment_102_21D243A0.xml><?xml version="1.0" encoding="utf-8"?>
<p188:cmLst xmlns:a="http://schemas.openxmlformats.org/drawingml/2006/main" xmlns:r="http://schemas.openxmlformats.org/officeDocument/2006/relationships" xmlns:p188="http://schemas.microsoft.com/office/powerpoint/2018/8/main">
  <p188:cm id="{627F9B74-73A4-43A8-9F4B-6740BE59EBE6}" authorId="{9B56651C-3B64-290C-575C-2C27CF3B7806}" created="2023-10-25T16:35:04.238">
    <pc:sldMkLst xmlns:pc="http://schemas.microsoft.com/office/powerpoint/2013/main/command">
      <pc:docMk/>
      <pc:sldMk cId="567428000" sldId="258"/>
    </pc:sldMkLst>
    <p188:txBody>
      <a:bodyPr/>
      <a:lstStyle/>
      <a:p>
        <a:r>
          <a:rPr lang="en-US"/>
          <a:t>The group type that I chose was grief recovery with those that have lost someone in their lives that may have caused an impact on them, and need help finding ways to get back on their feet with some skills and techniques to inquire in their daily lives. </a:t>
        </a:r>
      </a:p>
    </p188:txBody>
  </p188:cm>
</p188:cmLst>
</file>

<file path=ppt/comments/modernComment_103_8B5AEBD6.xml><?xml version="1.0" encoding="utf-8"?>
<p188:cmLst xmlns:a="http://schemas.openxmlformats.org/drawingml/2006/main" xmlns:r="http://schemas.openxmlformats.org/officeDocument/2006/relationships" xmlns:p188="http://schemas.microsoft.com/office/powerpoint/2018/8/main">
  <p188:cm id="{024557C5-262A-4D2D-9E98-E80899362690}" authorId="{9B56651C-3B64-290C-575C-2C27CF3B7806}" created="2023-10-26T00:10:46.098">
    <pc:sldMkLst xmlns:pc="http://schemas.microsoft.com/office/powerpoint/2013/main/command">
      <pc:docMk/>
      <pc:sldMk cId="2337991638" sldId="259"/>
    </pc:sldMkLst>
    <p188:txBody>
      <a:bodyPr/>
      <a:lstStyle/>
      <a:p>
        <a:r>
          <a:rPr lang="en-US"/>
          <a:t>The population that I will be leading will be directly for men due to the lack of groups and resources that they have for them(Seales, 2022). It will be for any ages and any race/ethnicity. I don't want to prevent guys from joining due to their race or age so it'll be open and I think having a wide diversity will help benefit one another by their different views.  </a:t>
        </a:r>
      </a:p>
    </p188:txBody>
  </p188:cm>
</p188:cmLst>
</file>

<file path=ppt/comments/modernComment_104_97C01D58.xml><?xml version="1.0" encoding="utf-8"?>
<p188:cmLst xmlns:a="http://schemas.openxmlformats.org/drawingml/2006/main" xmlns:r="http://schemas.openxmlformats.org/officeDocument/2006/relationships" xmlns:p188="http://schemas.microsoft.com/office/powerpoint/2018/8/main">
  <p188:cm id="{CE1E39CD-8CD1-46EE-BBBF-22DF454C006D}" authorId="{9B56651C-3B64-290C-575C-2C27CF3B7806}" created="2023-10-26T19:03:31.161">
    <ac:deMkLst xmlns:ac="http://schemas.microsoft.com/office/drawing/2013/main/command">
      <pc:docMk xmlns:pc="http://schemas.microsoft.com/office/powerpoint/2013/main/command"/>
      <pc:sldMk xmlns:pc="http://schemas.microsoft.com/office/powerpoint/2013/main/command" cId="2545950040" sldId="260"/>
      <ac:spMk id="6" creationId="{89AF0A87-45C6-19CF-606E-70A86D1CA5EE}"/>
    </ac:deMkLst>
    <p188:txBody>
      <a:bodyPr/>
      <a:lstStyle/>
      <a:p>
        <a:r>
          <a:rPr lang="en-US"/>
          <a:t>Grief recovery is a huge obstacle to face, and it takes a while for those to get past phase one and there are a total of 5 phases so I think this is an appropriate amount to take and get though the biggest phases that may be hard on your own. Once per week is more reasonable for busy lifestyles and easy to incorporate for a 3-month period so they can book it in their calendar of the same day so they can stay committed. I think 10 men per group is a good amount of people to be able to help and keep the group on track  and anymore it would be hard to have time to get through everyone. </a:t>
        </a:r>
      </a:p>
    </p188:txBody>
  </p188:cm>
</p188:cmLst>
</file>

<file path=ppt/comments/modernComment_105_87CD35E5.xml><?xml version="1.0" encoding="utf-8"?>
<p188:cmLst xmlns:a="http://schemas.openxmlformats.org/drawingml/2006/main" xmlns:r="http://schemas.openxmlformats.org/officeDocument/2006/relationships" xmlns:p188="http://schemas.microsoft.com/office/powerpoint/2018/8/main">
  <p188:cm id="{4C26B2F4-2C2F-40DD-B369-602B68E94C5D}" authorId="{9B56651C-3B64-290C-575C-2C27CF3B7806}" created="2023-10-27T00:37:49.746">
    <pc:sldMkLst xmlns:pc="http://schemas.microsoft.com/office/powerpoint/2013/main/command">
      <pc:docMk/>
      <pc:sldMk cId="2278372837" sldId="261"/>
    </pc:sldMkLst>
    <p188:txBody>
      <a:bodyPr/>
      <a:lstStyle/>
      <a:p>
        <a:r>
          <a:rPr lang="en-US"/>
          <a:t>The goals for my grief recovery group will consist of helping them grieve in a healthy way, how to adapt to a loss, finding the meaning, understanding their emotions, and providing emotional support. Going through a loss especially someone super close to you can be hard because you just feel lost, confused, and have all these emotions (Vasquez, 2022). By helping those develop tools and skills such as maybe journaling or talking to someone that may help them process and grieve a healthy way by making sure they take care of themselves. It’s also important how to carry on with life by living to the fullest even thought it may be a little different but being able to find a way to adjust their life. Also, finding the meaning behind it because when losing someone there are so many why questions that you need to get through and understand to move to the next phase of healing. Another big thing is to understand your emotions and how to handle them appropriately and getting through the anger, the sadness, the curious and all the other emotions throughout(Vasquez, 2022). Last, but not least provide emotional support to help them move through grief and so they know they have a safe space to open up and to know that they aren’t alone.</a:t>
        </a:r>
      </a:p>
    </p188:txBody>
  </p188:cm>
</p188:cmLst>
</file>

<file path=ppt/comments/modernComment_106_1F9B498.xml><?xml version="1.0" encoding="utf-8"?>
<p188:cmLst xmlns:a="http://schemas.openxmlformats.org/drawingml/2006/main" xmlns:r="http://schemas.openxmlformats.org/officeDocument/2006/relationships" xmlns:p188="http://schemas.microsoft.com/office/powerpoint/2018/8/main">
  <p188:cm id="{AEECE678-0B7A-4F43-96EC-D6497A955940}" authorId="{9B56651C-3B64-290C-575C-2C27CF3B7806}" created="2023-10-27T00:43:01.569">
    <pc:sldMkLst xmlns:pc="http://schemas.microsoft.com/office/powerpoint/2013/main/command">
      <pc:docMk/>
      <pc:sldMk cId="33141912" sldId="262"/>
    </pc:sldMkLst>
    <p188:txBody>
      <a:bodyPr/>
      <a:lstStyle/>
      <a:p>
        <a:r>
          <a:rPr lang="en-US"/>
          <a:t>The first theoretical approach that I would use in my grief recovery will be the stage theory because it covers the 5 phases you will go through when you have a loss. You will go through a denial phase and that when your brain goes foggy, and you feel numb because of the news you have received(Clarke, 2023). Then you will go through and anger phase to a bargaining phase. After that you’ll get stuck in a depression phase for awhile until you can figure out how to maneuver through it and get to the point to accept that it has happened and there’s nothing you can do but to try and enjoy life a little differently(Clarke, 2023). </a:t>
        </a:r>
      </a:p>
    </p188:txBody>
  </p188:cm>
</p188:cmLst>
</file>

<file path=ppt/comments/modernComment_107_84E7CE90.xml><?xml version="1.0" encoding="utf-8"?>
<p188:cmLst xmlns:a="http://schemas.openxmlformats.org/drawingml/2006/main" xmlns:r="http://schemas.openxmlformats.org/officeDocument/2006/relationships" xmlns:p188="http://schemas.microsoft.com/office/powerpoint/2018/8/main">
  <p188:cm id="{B5A52673-9B4A-4307-B4BF-658FE11BF151}" authorId="{9B56651C-3B64-290C-575C-2C27CF3B7806}" created="2023-10-27T01:23:03.691">
    <ac:deMkLst xmlns:ac="http://schemas.microsoft.com/office/drawing/2013/main/command">
      <pc:docMk xmlns:pc="http://schemas.microsoft.com/office/powerpoint/2013/main/command"/>
      <pc:sldMk xmlns:pc="http://schemas.microsoft.com/office/powerpoint/2013/main/command" cId="2229784208" sldId="263"/>
      <ac:spMk id="3" creationId="{9CC14290-3A63-C4A5-E52B-D487D5F8DF95}"/>
    </ac:deMkLst>
    <p188:txBody>
      <a:bodyPr/>
      <a:lstStyle/>
      <a:p>
        <a:r>
          <a:rPr lang="en-US"/>
          <a:t>Some ethical considerations that are found to be common and to be aware of is the confidentiality especially with having a group setting and making them aware of how sensitive of a topic this can be and to keep the information that is being shared in this room only to be respectful of the members. Another risky consideration especially with a topic like this is the end-of-life issues such as being vulnerable and watching how I say something, so it doesn’t cause harm to those by taking anything the wrong way with having all their mixed emotions(Harrichand &amp; Herlihy, 2022). Another ethical consideration is challenges from unnatural deaths and how to help those get through it since it was unexpected and usually have so much to figure out and to process. Lastly, thinking about the spiritual and cultural considerations that they may have due to it being a diversity group so just being considerate for each one of their beliefs and how they may handle it differently(Harrichand &amp; Herlihy, 2022). </a:t>
        </a:r>
      </a:p>
    </p188:txBody>
  </p188:cm>
</p188:cmLst>
</file>

<file path=ppt/comments/modernComment_108_56EEFED9.xml><?xml version="1.0" encoding="utf-8"?>
<p188:cmLst xmlns:a="http://schemas.openxmlformats.org/drawingml/2006/main" xmlns:r="http://schemas.openxmlformats.org/officeDocument/2006/relationships" xmlns:p188="http://schemas.microsoft.com/office/powerpoint/2018/8/main">
  <p188:cm id="{91E65102-5941-4FB2-913B-8164B2D954D3}" authorId="{9B56651C-3B64-290C-575C-2C27CF3B7806}" created="2023-10-27T01:46:25.392">
    <ac:deMkLst xmlns:ac="http://schemas.microsoft.com/office/drawing/2013/main/command">
      <pc:docMk xmlns:pc="http://schemas.microsoft.com/office/powerpoint/2013/main/command"/>
      <pc:sldMk xmlns:pc="http://schemas.microsoft.com/office/powerpoint/2013/main/command" cId="1458503385" sldId="264"/>
      <ac:spMk id="3" creationId="{9F3B834E-3DBE-A07A-4A1B-E26D29AA3DE9}"/>
    </ac:deMkLst>
    <p188:txBody>
      <a:bodyPr/>
      <a:lstStyle/>
      <a:p>
        <a:r>
          <a:rPr lang="en-US"/>
          <a:t>Some of the demographic questions I will ask just for curiosity of the group I am working with and the material that I will apply in our sessions to make sure it’s fitting is knowing the age, their religion or spiritual beliefs, their ethnicity, and the town or city they live in to make sure they are able to make it to all their sessions.(Sutton, 2018)</a:t>
        </a:r>
      </a:p>
    </p188:txBody>
  </p188:cm>
</p188:cmLst>
</file>

<file path=ppt/comments/modernComment_109_639B524F.xml><?xml version="1.0" encoding="utf-8"?>
<p188:cmLst xmlns:a="http://schemas.openxmlformats.org/drawingml/2006/main" xmlns:r="http://schemas.openxmlformats.org/officeDocument/2006/relationships" xmlns:p188="http://schemas.microsoft.com/office/powerpoint/2018/8/main">
  <p188:cm id="{5A6F6579-AD3E-4E41-8056-141C7856E0C7}" authorId="{9B56651C-3B64-290C-575C-2C27CF3B7806}" created="2023-10-27T02:15:42.848">
    <ac:deMkLst xmlns:ac="http://schemas.microsoft.com/office/drawing/2013/main/command">
      <pc:docMk xmlns:pc="http://schemas.microsoft.com/office/powerpoint/2013/main/command"/>
      <pc:sldMk xmlns:pc="http://schemas.microsoft.com/office/powerpoint/2013/main/command" cId="1671123535" sldId="265"/>
      <ac:spMk id="30" creationId="{411F9342-2FD4-CA54-AE05-020799CECB46}"/>
    </ac:deMkLst>
    <p188:txBody>
      <a:bodyPr/>
      <a:lstStyle/>
      <a:p>
        <a:r>
          <a:rPr lang="en-US"/>
          <a:t>Some screening questions that I think are important to ask is first off, what's brings them here today because I want to make sure it’s for grieving of a loved one so everyone is on the same page. Also, seeing if they have been to counseling before so if they know the expectations when being apart of group and what do they expect from the counseling process to make sure I’m the right fit as their counselor (Sutton, 2018). Another good thing to know is if they can take advice and to accept it without getting offended and than seeing what kind of goals do they want to make if joining this group so I can incorporate it in the sessions to help them reach them.</a:t>
        </a:r>
      </a:p>
    </p188:txBody>
  </p188:cm>
</p188:cmLst>
</file>

<file path=ppt/comments/modernComment_10A_152A332B.xml><?xml version="1.0" encoding="utf-8"?>
<p188:cmLst xmlns:a="http://schemas.openxmlformats.org/drawingml/2006/main" xmlns:r="http://schemas.openxmlformats.org/officeDocument/2006/relationships" xmlns:p188="http://schemas.microsoft.com/office/powerpoint/2018/8/main">
  <p188:cm id="{408220EA-AD8E-4CE7-8B9F-BC2EB09D5C50}" authorId="{9B56651C-3B64-290C-575C-2C27CF3B7806}" created="2023-10-27T01:03:15.297">
    <ac:deMkLst xmlns:ac="http://schemas.microsoft.com/office/drawing/2013/main/command">
      <pc:docMk xmlns:pc="http://schemas.microsoft.com/office/powerpoint/2013/main/command"/>
      <pc:sldMk xmlns:pc="http://schemas.microsoft.com/office/powerpoint/2013/main/command" cId="355087147" sldId="266"/>
      <ac:spMk id="5" creationId="{9FCCA0FB-B715-E3B8-2062-F4B0BD8DE573}"/>
    </ac:deMkLst>
    <p188:txBody>
      <a:bodyPr/>
      <a:lstStyle/>
      <a:p>
        <a:r>
          <a:rPr lang="en-US"/>
          <a:t>The second theoretical approach I would choose is the Tonkin’s model of grief because it teaches them to not surround their whole life with grief and sadness and it doesn’t prevent them from smiling or finding light and happiness in life(Jacobsen, 2022). It helps them to not feel consumed of grieving but to be able to grow larger in what makes them happy but still have minimal amount of grieving because it’s okay to have a down day here or there but if only you can get back up the next day is what matters.</a:t>
        </a:r>
      </a:p>
    </p188:txBody>
  </p188:cm>
</p188:cmLst>
</file>

<file path=ppt/comments/modernComment_10B_50281BD3.xml><?xml version="1.0" encoding="utf-8"?>
<p188:cmLst xmlns:a="http://schemas.openxmlformats.org/drawingml/2006/main" xmlns:r="http://schemas.openxmlformats.org/officeDocument/2006/relationships" xmlns:p188="http://schemas.microsoft.com/office/powerpoint/2018/8/main">
  <p188:cm id="{A87A52FF-DB17-4C70-8404-BE384AF7FFEB}" authorId="{9B56651C-3B64-290C-575C-2C27CF3B7806}" created="2023-10-27T02:36:03.753">
    <pc:sldMkLst xmlns:pc="http://schemas.microsoft.com/office/powerpoint/2013/main/command">
      <pc:docMk/>
      <pc:sldMk cId="1344805843" sldId="267"/>
    </pc:sldMkLst>
    <p188:txBody>
      <a:bodyPr/>
      <a:lstStyle/>
      <a:p>
        <a:r>
          <a:rPr lang="en-US"/>
          <a:t>Some more questions that I will ask is if they feel or have felt like harming themselves or others, and what coping skills do they use during the crisis times. I think seeing the urgent or maybe seeking more crisis help for those that are at a risky stage is good information to have(Sutton, 2018). Also, knowing what phase of grief they are currently in because I would really like all my clients to be at the same level to be able to make sense and move through the phases together. Another important thing to remember is how has the loss impacted or affected your life so I can include environmental factors in the sessions to help improve daily life. Lastly, I want to make sure that everyone that joins my groups know and fully understand the term confidentiality because it is super important with people sharing personal information that it doesn’t leave the group(Sutton, 2018).</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25813-5F8E-4145-B87B-ED5E21FF30E8}" type="datetimeFigureOut">
              <a:rPr lang="en-US" smtClean="0"/>
              <a:t>10/25/2023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6C8D5-A3D0-4249-91E4-C36DACA5F88E}" type="slidenum">
              <a:rPr lang="en-US" smtClean="0"/>
              <a:t>‹#›</a:t>
            </a:fld>
            <a:endParaRPr lang="en-US" dirty="0"/>
          </a:p>
        </p:txBody>
      </p:sp>
    </p:spTree>
    <p:extLst>
      <p:ext uri="{BB962C8B-B14F-4D97-AF65-F5344CB8AC3E}">
        <p14:creationId xmlns:p14="http://schemas.microsoft.com/office/powerpoint/2010/main" val="56645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The group type that I chose was grief recovery with those that have lost someone in their lives that may have caused an impact on them and need help finding ways to get back on their feet with some skills and techniques to inquire in their daily lives. </a:t>
            </a:r>
            <a:endParaRPr lang="en-US" dirty="0"/>
          </a:p>
        </p:txBody>
      </p:sp>
      <p:sp>
        <p:nvSpPr>
          <p:cNvPr id="4" name="Slide Number Placeholder 3"/>
          <p:cNvSpPr>
            <a:spLocks noGrp="1"/>
          </p:cNvSpPr>
          <p:nvPr>
            <p:ph type="sldNum" sz="quarter" idx="5"/>
          </p:nvPr>
        </p:nvSpPr>
        <p:spPr/>
        <p:txBody>
          <a:bodyPr/>
          <a:lstStyle/>
          <a:p>
            <a:fld id="{7496C8D5-A3D0-4249-91E4-C36DACA5F88E}" type="slidenum">
              <a:rPr lang="en-US" smtClean="0"/>
              <a:t>2</a:t>
            </a:fld>
            <a:endParaRPr lang="en-US" dirty="0"/>
          </a:p>
        </p:txBody>
      </p:sp>
    </p:spTree>
    <p:extLst>
      <p:ext uri="{BB962C8B-B14F-4D97-AF65-F5344CB8AC3E}">
        <p14:creationId xmlns:p14="http://schemas.microsoft.com/office/powerpoint/2010/main" val="266407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screening questions that I think are important to ask is first off, what's brings them here today because I want to make sure it’s for grieving of a loved one so everyone is on the same page. Also, seeing if they have been to counseling before so if they know the expectations when being apart of group and what do they expect from the counseling process to make sure I’m the right fit as their counselor(Sutton, 2018). Another good thing to know is if they can take advice and to accept it without getting offended and than seeing what kind of goals do they want to make if joining this group so I can incorporate it in the sessions to help them reach them.</a:t>
            </a:r>
          </a:p>
        </p:txBody>
      </p:sp>
      <p:sp>
        <p:nvSpPr>
          <p:cNvPr id="4" name="Slide Number Placeholder 3"/>
          <p:cNvSpPr>
            <a:spLocks noGrp="1"/>
          </p:cNvSpPr>
          <p:nvPr>
            <p:ph type="sldNum" sz="quarter" idx="5"/>
          </p:nvPr>
        </p:nvSpPr>
        <p:spPr/>
        <p:txBody>
          <a:bodyPr/>
          <a:lstStyle/>
          <a:p>
            <a:fld id="{7496C8D5-A3D0-4249-91E4-C36DACA5F88E}" type="slidenum">
              <a:rPr lang="en-US" smtClean="0"/>
              <a:t>11</a:t>
            </a:fld>
            <a:endParaRPr lang="en-US" dirty="0"/>
          </a:p>
        </p:txBody>
      </p:sp>
    </p:spTree>
    <p:extLst>
      <p:ext uri="{BB962C8B-B14F-4D97-AF65-F5344CB8AC3E}">
        <p14:creationId xmlns:p14="http://schemas.microsoft.com/office/powerpoint/2010/main" val="4049403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more questions that I will ask is if they feel or have felt like harming themselves or others, and what coping skills do they use during the crisis times. I think seeing the urgent or maybe seeking more crisis help for those that are at a risky stage is good information to have(Sutton, 2018). Also, knowing what phase of grief they are currently in because I would really like all my clients to be at the same level to be able to make sense and move through the phases together. Another important thing to remember is how has the loss impacted or affected your life so I can include environmental factors in the sessions to help improve daily life. Lastly, I want to make sure that everyone that joins my groups know and fully understand the term confidentiality because it is super important with people sharing personal information that it doesn’t leave the group(Sutton, 2018).</a:t>
            </a:r>
          </a:p>
        </p:txBody>
      </p:sp>
      <p:sp>
        <p:nvSpPr>
          <p:cNvPr id="4" name="Slide Number Placeholder 3"/>
          <p:cNvSpPr>
            <a:spLocks noGrp="1"/>
          </p:cNvSpPr>
          <p:nvPr>
            <p:ph type="sldNum" sz="quarter" idx="5"/>
          </p:nvPr>
        </p:nvSpPr>
        <p:spPr/>
        <p:txBody>
          <a:bodyPr/>
          <a:lstStyle/>
          <a:p>
            <a:fld id="{7496C8D5-A3D0-4249-91E4-C36DACA5F88E}" type="slidenum">
              <a:rPr lang="en-US" smtClean="0"/>
              <a:t>12</a:t>
            </a:fld>
            <a:endParaRPr lang="en-US" dirty="0"/>
          </a:p>
        </p:txBody>
      </p:sp>
    </p:spTree>
    <p:extLst>
      <p:ext uri="{BB962C8B-B14F-4D97-AF65-F5344CB8AC3E}">
        <p14:creationId xmlns:p14="http://schemas.microsoft.com/office/powerpoint/2010/main" val="3902118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6C8D5-A3D0-4249-91E4-C36DACA5F88E}" type="slidenum">
              <a:rPr lang="en-US" smtClean="0"/>
              <a:t>13</a:t>
            </a:fld>
            <a:endParaRPr lang="en-US" dirty="0"/>
          </a:p>
        </p:txBody>
      </p:sp>
    </p:spTree>
    <p:extLst>
      <p:ext uri="{BB962C8B-B14F-4D97-AF65-F5344CB8AC3E}">
        <p14:creationId xmlns:p14="http://schemas.microsoft.com/office/powerpoint/2010/main" val="416899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I chose grief recovery because I have some personal experience with this due to the loss of my brother and all the emotions and feelings that I felt before I joined a counseling group and the beneficials that came with attending. </a:t>
            </a:r>
            <a:br>
              <a:rPr lang="en-US" sz="1800" dirty="0">
                <a:effectLst/>
                <a:latin typeface="Segoe UI" panose="020B0502040204020203" pitchFamily="34" charset="0"/>
              </a:rPr>
            </a:br>
            <a:r>
              <a:rPr lang="en-US" sz="1800" dirty="0">
                <a:effectLst/>
                <a:latin typeface="Segoe UI" panose="020B0502040204020203" pitchFamily="34" charset="0"/>
              </a:rPr>
              <a:t>Having a grief recovery group will provide hope to those who feel like they can't move forward or live life with the loss they are feeling.</a:t>
            </a:r>
            <a:endParaRPr lang="en-US" sz="1800" dirty="0">
              <a:effectLst/>
              <a:latin typeface="Arial" panose="020B0604020202020204" pitchFamily="34" charset="0"/>
            </a:endParaRPr>
          </a:p>
          <a:p>
            <a:r>
              <a:rPr lang="en-US" sz="1800" dirty="0">
                <a:effectLst/>
                <a:latin typeface="Segoe UI" panose="020B0502040204020203" pitchFamily="34" charset="0"/>
              </a:rPr>
              <a:t>Being in a group will show that they aren’t alone, and everyone is going through something similar and that having that social support will do wanders and make a significant impact one one's life.</a:t>
            </a:r>
            <a:endParaRPr lang="en-US" sz="1800" dirty="0">
              <a:effectLst/>
              <a:latin typeface="Arial" panose="020B0604020202020204" pitchFamily="34" charset="0"/>
            </a:endParaRPr>
          </a:p>
          <a:p>
            <a:r>
              <a:rPr lang="en-US" sz="1800" dirty="0">
                <a:effectLst/>
                <a:latin typeface="Segoe UI" panose="020B0502040204020203" pitchFamily="34" charset="0"/>
              </a:rPr>
              <a:t>Altruism is found when taking group counseling because you really learn a lot about yourself and what are capable of with a clearer mind and that you can help others as well as learn from them too (</a:t>
            </a:r>
            <a:r>
              <a:rPr lang="en-US" sz="4000" dirty="0"/>
              <a:t>Gillepse, 2021)</a:t>
            </a:r>
            <a:r>
              <a:rPr lang="en-US" sz="1800" dirty="0">
                <a:effectLst/>
                <a:latin typeface="Segoe UI" panose="020B0502040204020203" pitchFamily="34" charset="0"/>
              </a:rPr>
              <a:t>. </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496C8D5-A3D0-4249-91E4-C36DACA5F88E}" type="slidenum">
              <a:rPr lang="en-US" smtClean="0"/>
              <a:t>3</a:t>
            </a:fld>
            <a:endParaRPr lang="en-US" dirty="0"/>
          </a:p>
        </p:txBody>
      </p:sp>
    </p:spTree>
    <p:extLst>
      <p:ext uri="{BB962C8B-B14F-4D97-AF65-F5344CB8AC3E}">
        <p14:creationId xmlns:p14="http://schemas.microsoft.com/office/powerpoint/2010/main" val="424181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The population that I will be leading will be directly for men due to the lack of groups and resources that they have for them </a:t>
            </a:r>
            <a:r>
              <a:rPr lang="en-US" sz="2800" dirty="0"/>
              <a:t>(Seales, 2022)</a:t>
            </a:r>
            <a:r>
              <a:rPr lang="en-US" sz="1800" dirty="0">
                <a:effectLst/>
                <a:latin typeface="Segoe UI" panose="020B0502040204020203" pitchFamily="34" charset="0"/>
              </a:rPr>
              <a:t>. It will be for any ages and any race/ethnicity. I don't want to prevent guys from joining due to their race or age so it'll be open, and I think having a wide diversity will help benefit one another by their different views. </a:t>
            </a:r>
            <a:endParaRPr lang="en-US" dirty="0"/>
          </a:p>
        </p:txBody>
      </p:sp>
      <p:sp>
        <p:nvSpPr>
          <p:cNvPr id="4" name="Slide Number Placeholder 3"/>
          <p:cNvSpPr>
            <a:spLocks noGrp="1"/>
          </p:cNvSpPr>
          <p:nvPr>
            <p:ph type="sldNum" sz="quarter" idx="5"/>
          </p:nvPr>
        </p:nvSpPr>
        <p:spPr/>
        <p:txBody>
          <a:bodyPr/>
          <a:lstStyle/>
          <a:p>
            <a:fld id="{7496C8D5-A3D0-4249-91E4-C36DACA5F88E}" type="slidenum">
              <a:rPr lang="en-US" smtClean="0"/>
              <a:t>4</a:t>
            </a:fld>
            <a:endParaRPr lang="en-US" dirty="0"/>
          </a:p>
        </p:txBody>
      </p:sp>
    </p:spTree>
    <p:extLst>
      <p:ext uri="{BB962C8B-B14F-4D97-AF65-F5344CB8AC3E}">
        <p14:creationId xmlns:p14="http://schemas.microsoft.com/office/powerpoint/2010/main" val="210457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Grief recovery is a huge obstacle to face, and it takes a while for those to get past phase one and there are a total of 5 phases so I think this is an appropriate amount to take and get though the biggest phases that may be hard on your own. Once per week is more reasonable for busy lifestyles and easy to incorporate for a 3-month period so they can book it in their calendar of the same day so they can stay committed. I think 10 men per group is a good amount of people to be able to help and keep the group on track  and anymore it would be hard to have time to get through everyone. </a:t>
            </a:r>
          </a:p>
        </p:txBody>
      </p:sp>
      <p:sp>
        <p:nvSpPr>
          <p:cNvPr id="4" name="Slide Number Placeholder 3"/>
          <p:cNvSpPr>
            <a:spLocks noGrp="1"/>
          </p:cNvSpPr>
          <p:nvPr>
            <p:ph type="sldNum" sz="quarter" idx="5"/>
          </p:nvPr>
        </p:nvSpPr>
        <p:spPr/>
        <p:txBody>
          <a:bodyPr/>
          <a:lstStyle/>
          <a:p>
            <a:fld id="{7496C8D5-A3D0-4249-91E4-C36DACA5F88E}" type="slidenum">
              <a:rPr lang="en-US" smtClean="0"/>
              <a:t>5</a:t>
            </a:fld>
            <a:endParaRPr lang="en-US" dirty="0"/>
          </a:p>
        </p:txBody>
      </p:sp>
    </p:spTree>
    <p:extLst>
      <p:ext uri="{BB962C8B-B14F-4D97-AF65-F5344CB8AC3E}">
        <p14:creationId xmlns:p14="http://schemas.microsoft.com/office/powerpoint/2010/main" val="122026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for my grief recovery group will consist of helping them grieve in a healthy way, how to adapt to a loss, finding the meaning, understanding their emotions, and providing emotional support. Going through a loss especially someone super close to you can be hard because you just feel lost, confused, and have all these emotions (Vasquez, 2022). By helping those develop tools and skills such as maybe journaling or talking to someone that may help them process and grieve a healthy way by making sure they take care of themselves. It’s also important how to carry on with life by living to the fullest even thought it may be a little different but being able to find a way to adjust their life. Also, finding the meaning behind it because when losing someone there are so many why questions that you need to get through and understand to move to the next phase of healing. Another big thing is to understand your emotions and how to handle them appropriately and getting through the anger, the sadness, the curious and all the other emotions throughout(Vasquez, 2022). Last, but not least provide emotional support to help them move through grief and so they know they have a safe space to open and to know that they aren’t alone.</a:t>
            </a:r>
          </a:p>
        </p:txBody>
      </p:sp>
      <p:sp>
        <p:nvSpPr>
          <p:cNvPr id="4" name="Slide Number Placeholder 3"/>
          <p:cNvSpPr>
            <a:spLocks noGrp="1"/>
          </p:cNvSpPr>
          <p:nvPr>
            <p:ph type="sldNum" sz="quarter" idx="5"/>
          </p:nvPr>
        </p:nvSpPr>
        <p:spPr/>
        <p:txBody>
          <a:bodyPr/>
          <a:lstStyle/>
          <a:p>
            <a:fld id="{7496C8D5-A3D0-4249-91E4-C36DACA5F88E}" type="slidenum">
              <a:rPr lang="en-US" smtClean="0"/>
              <a:t>6</a:t>
            </a:fld>
            <a:endParaRPr lang="en-US" dirty="0"/>
          </a:p>
        </p:txBody>
      </p:sp>
    </p:spTree>
    <p:extLst>
      <p:ext uri="{BB962C8B-B14F-4D97-AF65-F5344CB8AC3E}">
        <p14:creationId xmlns:p14="http://schemas.microsoft.com/office/powerpoint/2010/main" val="80993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theoretical approach that I would use in my grief recovery will be the stage theory because it covers the 5 phases you will go through when you have a loss. You will go through a denial phase and that when your brain goes foggy, and you feel numb because of the news you have received(Clarke, 2023). Then you will go through and anger phase to a bargaining phase. After that you’ll get stuck in a depression phase for awhile until you can figure out how to maneuver through it and get to the point to accept that it has happened and there’s nothing you can do but to try and enjoy life a little differently(Clarke, 2023). </a:t>
            </a:r>
          </a:p>
        </p:txBody>
      </p:sp>
      <p:sp>
        <p:nvSpPr>
          <p:cNvPr id="4" name="Slide Number Placeholder 3"/>
          <p:cNvSpPr>
            <a:spLocks noGrp="1"/>
          </p:cNvSpPr>
          <p:nvPr>
            <p:ph type="sldNum" sz="quarter" idx="5"/>
          </p:nvPr>
        </p:nvSpPr>
        <p:spPr/>
        <p:txBody>
          <a:bodyPr/>
          <a:lstStyle/>
          <a:p>
            <a:fld id="{7496C8D5-A3D0-4249-91E4-C36DACA5F88E}" type="slidenum">
              <a:rPr lang="en-US" smtClean="0"/>
              <a:t>7</a:t>
            </a:fld>
            <a:endParaRPr lang="en-US" dirty="0"/>
          </a:p>
        </p:txBody>
      </p:sp>
    </p:spTree>
    <p:extLst>
      <p:ext uri="{BB962C8B-B14F-4D97-AF65-F5344CB8AC3E}">
        <p14:creationId xmlns:p14="http://schemas.microsoft.com/office/powerpoint/2010/main" val="275129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theoretical approach I would choose is the Tonkin’s model of grief because it teaches them to not surround their whole life with grief and sadness and it doesn’t prevent them from smiling or finding light and happiness in life(Jacobsen, 2022). It helps them to not feel consumed of grieving but to be able to grow larger in what makes them happy but still have minimal amount of grieving because it’s okay to have a down day here or there but if only you can get back up the next day is what matters.</a:t>
            </a:r>
          </a:p>
        </p:txBody>
      </p:sp>
      <p:sp>
        <p:nvSpPr>
          <p:cNvPr id="4" name="Slide Number Placeholder 3"/>
          <p:cNvSpPr>
            <a:spLocks noGrp="1"/>
          </p:cNvSpPr>
          <p:nvPr>
            <p:ph type="sldNum" sz="quarter" idx="5"/>
          </p:nvPr>
        </p:nvSpPr>
        <p:spPr/>
        <p:txBody>
          <a:bodyPr/>
          <a:lstStyle/>
          <a:p>
            <a:fld id="{7496C8D5-A3D0-4249-91E4-C36DACA5F88E}" type="slidenum">
              <a:rPr lang="en-US" smtClean="0"/>
              <a:t>8</a:t>
            </a:fld>
            <a:endParaRPr lang="en-US" dirty="0"/>
          </a:p>
        </p:txBody>
      </p:sp>
    </p:spTree>
    <p:extLst>
      <p:ext uri="{BB962C8B-B14F-4D97-AF65-F5344CB8AC3E}">
        <p14:creationId xmlns:p14="http://schemas.microsoft.com/office/powerpoint/2010/main" val="400673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ethical considerations that are found to be common and to be aware of is the confidentiality especially with having a group setting and making them aware of how sensitive of a topic this can be and to keep the information that is being shared in this room only to be respectful of the members. Another risky consideration especially with a topic like this is the end-of-life issues such as being vulnerable and watching how I say something, so it doesn’t cause harm to those by taking anything the wrong way with having all their mixed emotions(Harrichand &amp; Herlihy, 2022). Another ethical consideration is challenges from unnatural deaths and how to help those get through it since it was unexpected and usually have so much to figure out and to process. Lastly, thinking about the spiritual and cultural considerations that they may have due to it being a diversity group so just being considerate for each one of their beliefs and how they may handle it differently(Harrichand &amp; Herlihy, 2022). </a:t>
            </a:r>
          </a:p>
        </p:txBody>
      </p:sp>
      <p:sp>
        <p:nvSpPr>
          <p:cNvPr id="4" name="Slide Number Placeholder 3"/>
          <p:cNvSpPr>
            <a:spLocks noGrp="1"/>
          </p:cNvSpPr>
          <p:nvPr>
            <p:ph type="sldNum" sz="quarter" idx="5"/>
          </p:nvPr>
        </p:nvSpPr>
        <p:spPr/>
        <p:txBody>
          <a:bodyPr/>
          <a:lstStyle/>
          <a:p>
            <a:fld id="{7496C8D5-A3D0-4249-91E4-C36DACA5F88E}" type="slidenum">
              <a:rPr lang="en-US" smtClean="0"/>
              <a:t>9</a:t>
            </a:fld>
            <a:endParaRPr lang="en-US" dirty="0"/>
          </a:p>
        </p:txBody>
      </p:sp>
    </p:spTree>
    <p:extLst>
      <p:ext uri="{BB962C8B-B14F-4D97-AF65-F5344CB8AC3E}">
        <p14:creationId xmlns:p14="http://schemas.microsoft.com/office/powerpoint/2010/main" val="249197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demographic questions I will ask just for curiosity of the group I am working with and the material that I will apply in our sessions to make sure it’s fitting is knowing the age, their religion or spiritual beliefs, their ethnicity, and the town or city they live in to make sure they are able to make it to all their sessions(Sutton, 2018).</a:t>
            </a:r>
          </a:p>
        </p:txBody>
      </p:sp>
      <p:sp>
        <p:nvSpPr>
          <p:cNvPr id="4" name="Slide Number Placeholder 3"/>
          <p:cNvSpPr>
            <a:spLocks noGrp="1"/>
          </p:cNvSpPr>
          <p:nvPr>
            <p:ph type="sldNum" sz="quarter" idx="5"/>
          </p:nvPr>
        </p:nvSpPr>
        <p:spPr/>
        <p:txBody>
          <a:bodyPr/>
          <a:lstStyle/>
          <a:p>
            <a:fld id="{7496C8D5-A3D0-4249-91E4-C36DACA5F88E}" type="slidenum">
              <a:rPr lang="en-US" smtClean="0"/>
              <a:t>10</a:t>
            </a:fld>
            <a:endParaRPr lang="en-US" dirty="0"/>
          </a:p>
        </p:txBody>
      </p:sp>
    </p:spTree>
    <p:extLst>
      <p:ext uri="{BB962C8B-B14F-4D97-AF65-F5344CB8AC3E}">
        <p14:creationId xmlns:p14="http://schemas.microsoft.com/office/powerpoint/2010/main" val="224157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E01C-BDE1-5769-EDDD-5F824EE89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9B2C31-E4DB-F455-1F63-F1F4178888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DD409C-3305-BF3C-EBFC-F8148F476FB6}"/>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5" name="Footer Placeholder 4">
            <a:extLst>
              <a:ext uri="{FF2B5EF4-FFF2-40B4-BE49-F238E27FC236}">
                <a16:creationId xmlns:a16="http://schemas.microsoft.com/office/drawing/2014/main" id="{53C92D14-E26B-57ED-A11B-0EEDEC88C7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517954-8D6B-4172-CCC4-11B3131AF4A9}"/>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48117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C9A-7553-43C9-428D-CBD9470C28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CF3EB2-89B5-CBE6-FA22-CF4B1C3FC8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6C799-637C-5D5C-09AD-E8A91B2CF88C}"/>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5" name="Footer Placeholder 4">
            <a:extLst>
              <a:ext uri="{FF2B5EF4-FFF2-40B4-BE49-F238E27FC236}">
                <a16:creationId xmlns:a16="http://schemas.microsoft.com/office/drawing/2014/main" id="{1ECEEEB5-E5C8-DE24-A556-F6F81C39E0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D4986B-0184-27B6-2EFA-57CDAAEB590A}"/>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96340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1D5813-B992-C454-D263-61AC0895E5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7A55C-433B-ED89-D1F8-DFC61FBD28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7FA27-AAC2-B469-475D-22441C2AD1E8}"/>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5" name="Footer Placeholder 4">
            <a:extLst>
              <a:ext uri="{FF2B5EF4-FFF2-40B4-BE49-F238E27FC236}">
                <a16:creationId xmlns:a16="http://schemas.microsoft.com/office/drawing/2014/main" id="{6E222446-2412-86B3-56FD-9A83F7CF5D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9DCC7B-7B81-88A1-AA20-5252C28A41CD}"/>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43002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A9B7D-A9E9-5D8A-6DDE-DBA5C6AE0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3377A-9F86-AF14-8689-4326CC733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BAADA-45BC-1FAA-62E4-CB182B9B6902}"/>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5" name="Footer Placeholder 4">
            <a:extLst>
              <a:ext uri="{FF2B5EF4-FFF2-40B4-BE49-F238E27FC236}">
                <a16:creationId xmlns:a16="http://schemas.microsoft.com/office/drawing/2014/main" id="{967C1836-BAF4-950F-04A4-EDFC927BDD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DFB334-D219-93F0-6C12-6B3031A3110A}"/>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66994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8CBF-8A7D-AF82-8E8F-2BCC29E78F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920A8D-F4CB-FA7A-AE89-57056868A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ED037C-0824-F0A9-21B2-277FC164AD50}"/>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5" name="Footer Placeholder 4">
            <a:extLst>
              <a:ext uri="{FF2B5EF4-FFF2-40B4-BE49-F238E27FC236}">
                <a16:creationId xmlns:a16="http://schemas.microsoft.com/office/drawing/2014/main" id="{5A51FD31-B134-12A0-70B4-59CD032BB9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7125BB-BD01-3B4F-F98E-53C25B2E083D}"/>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35480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041B-F68E-6FBB-7CAF-9B1C6D217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2CB0CC-1B90-82CD-3113-1754507A36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D48F01-9816-571C-5ED0-991E9A5E5F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9074A8-A976-2C0D-75FE-DA11FB35F508}"/>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6" name="Footer Placeholder 5">
            <a:extLst>
              <a:ext uri="{FF2B5EF4-FFF2-40B4-BE49-F238E27FC236}">
                <a16:creationId xmlns:a16="http://schemas.microsoft.com/office/drawing/2014/main" id="{5FC6D0BA-A375-0F25-DAF7-4846F1924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55BA75-F8B6-6817-9CDC-0FE0F4E28DBB}"/>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62274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F36A-96EA-0B4E-252E-2AC476C99A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993AFA-4EC3-7CFD-C7A7-F31D53C49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C5637F-61C7-C7E7-3590-6D1EBA325A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83FF06-628D-B59C-CAEB-6F9CB7BB4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01A784-DD43-E7B0-FABC-EEE1D9A3D5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16DDB7-C43E-4820-CCEC-7BCCE6382D43}"/>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8" name="Footer Placeholder 7">
            <a:extLst>
              <a:ext uri="{FF2B5EF4-FFF2-40B4-BE49-F238E27FC236}">
                <a16:creationId xmlns:a16="http://schemas.microsoft.com/office/drawing/2014/main" id="{80D03EB8-FADC-75D8-ECAF-74568266D63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10C735B-8596-DF8E-9A38-276988E7B216}"/>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2042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DC94-80D8-96BE-D2B7-151060A3AA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0FAE3-82C8-D987-5773-BA59843C813D}"/>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4" name="Footer Placeholder 3">
            <a:extLst>
              <a:ext uri="{FF2B5EF4-FFF2-40B4-BE49-F238E27FC236}">
                <a16:creationId xmlns:a16="http://schemas.microsoft.com/office/drawing/2014/main" id="{FEEE0AF7-AA9A-607E-5E39-C08A6883F3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8B3ED2-0F1B-FF49-2A44-0D30ABE93EDD}"/>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17049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14CF27-6532-F8D8-DE3B-D3D1563AED0E}"/>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3" name="Footer Placeholder 2">
            <a:extLst>
              <a:ext uri="{FF2B5EF4-FFF2-40B4-BE49-F238E27FC236}">
                <a16:creationId xmlns:a16="http://schemas.microsoft.com/office/drawing/2014/main" id="{1D768D35-B0A6-5BB0-BD63-C9FB6B26B1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834061-BD70-C02A-406D-41213E04ACDA}"/>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14138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9331-905C-8E73-0D87-CA07CFDA80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59313C-1FCC-3EA5-3DDD-DCD3FDE600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17282E-919B-A549-9ECD-1709CE507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9DC7A-59A4-529B-26C9-C7181BC5154A}"/>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6" name="Footer Placeholder 5">
            <a:extLst>
              <a:ext uri="{FF2B5EF4-FFF2-40B4-BE49-F238E27FC236}">
                <a16:creationId xmlns:a16="http://schemas.microsoft.com/office/drawing/2014/main" id="{75584FBB-F2C9-2564-679E-D8CB2E55A7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801D9C-6945-2162-DCE4-36C95A23407B}"/>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10477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69EA-8A08-C833-D633-2D8E4EC7E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7E6BC2-27AC-7D5C-9862-FB1E88A6F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A4E8227-839E-55EF-04AE-5BB3FCE3D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664B1-1075-CBA0-DFB8-79636D6C3373}"/>
              </a:ext>
            </a:extLst>
          </p:cNvPr>
          <p:cNvSpPr>
            <a:spLocks noGrp="1"/>
          </p:cNvSpPr>
          <p:nvPr>
            <p:ph type="dt" sz="half" idx="10"/>
          </p:nvPr>
        </p:nvSpPr>
        <p:spPr/>
        <p:txBody>
          <a:bodyPr/>
          <a:lstStyle/>
          <a:p>
            <a:fld id="{72345051-2045-45DA-935E-2E3CA1A69ADC}" type="datetimeFigureOut">
              <a:rPr lang="en-US" smtClean="0"/>
              <a:t>10/24/2023</a:t>
            </a:fld>
            <a:endParaRPr lang="en-US" dirty="0"/>
          </a:p>
        </p:txBody>
      </p:sp>
      <p:sp>
        <p:nvSpPr>
          <p:cNvPr id="6" name="Footer Placeholder 5">
            <a:extLst>
              <a:ext uri="{FF2B5EF4-FFF2-40B4-BE49-F238E27FC236}">
                <a16:creationId xmlns:a16="http://schemas.microsoft.com/office/drawing/2014/main" id="{6003B28C-6185-EB95-2743-DC00EA9B1B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C068C1-E255-FBDA-BC7E-C6C55D15AD62}"/>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52847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AEB55-020E-FF8E-131E-D684330E1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A83C29-E465-317E-2C56-A73FD7667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394F1-5443-CC5C-7DD7-7C837BC30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10/24/2023</a:t>
            </a:fld>
            <a:endParaRPr lang="en-US" dirty="0"/>
          </a:p>
        </p:txBody>
      </p:sp>
      <p:sp>
        <p:nvSpPr>
          <p:cNvPr id="5" name="Footer Placeholder 4">
            <a:extLst>
              <a:ext uri="{FF2B5EF4-FFF2-40B4-BE49-F238E27FC236}">
                <a16:creationId xmlns:a16="http://schemas.microsoft.com/office/drawing/2014/main" id="{6DD61513-6174-0C0B-DC07-4B1FB0452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D6EAEA-9125-AC95-3963-A1FC9EE87F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0187143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674A55DA.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8_56EEFED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9_639B524F.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B_50281BD3.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hyperlink" Target="https://calmerry.com/blog/grief-and-" TargetMode="External"/><Relationship Id="rId13" Type="http://schemas.openxmlformats.org/officeDocument/2006/relationships/hyperlink" Target="https://www.joincake.com/blog/goals-of-grief-counseling/" TargetMode="External"/><Relationship Id="rId3" Type="http://schemas.openxmlformats.org/officeDocument/2006/relationships/hyperlink" Target="https://www.verywellmind.com/five-stages-of-grief-4175361" TargetMode="External"/><Relationship Id="rId7" Type="http://schemas.openxmlformats.org/officeDocument/2006/relationships/hyperlink" Target="https://www.counseling.org/docs/default-source/ethics/ethics-columns/ethics_may_2019_losing-a-client.pdf?sfvrsn=c018572c_2" TargetMode="External"/><Relationship Id="rId12" Type="http://schemas.openxmlformats.org/officeDocument/2006/relationships/hyperlink" Target="https://psychcentral.com/pro/working-towards-cultural-competence-in-therap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ounseling.org/docs/default-source/ethics/ethics-columns/ethics_may_2019_losing-a-" TargetMode="External"/><Relationship Id="rId11" Type="http://schemas.openxmlformats.org/officeDocument/2006/relationships/hyperlink" Target="https://psychcentral.com/pro/working-towards-" TargetMode="External"/><Relationship Id="rId5" Type="http://schemas.openxmlformats.org/officeDocument/2006/relationships/hyperlink" Target="https://www.health.com/mind-body/grief-support-groups" TargetMode="External"/><Relationship Id="rId10" Type="http://schemas.openxmlformats.org/officeDocument/2006/relationships/hyperlink" Target="https://positivepsychology.com/grief-counseling/" TargetMode="External"/><Relationship Id="rId4" Type="http://schemas.openxmlformats.org/officeDocument/2006/relationships/hyperlink" Target="https://www.health.com/mind-body/" TargetMode="External"/><Relationship Id="rId9" Type="http://schemas.openxmlformats.org/officeDocument/2006/relationships/hyperlink" Target="https://calmerry.com/blog/grief-and-loss/top-grief-theories-and-models/#Meaning_reconstruction_theory"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02_21D243A0.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18/10/relationships/comments" Target="../comments/modernComment_101_199FAC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8B5AEBD6.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97C01D58.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87CD35E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06_1F9B49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A_152A332B.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7_84E7CE9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Colorful wavy concept">
            <a:extLst>
              <a:ext uri="{FF2B5EF4-FFF2-40B4-BE49-F238E27FC236}">
                <a16:creationId xmlns:a16="http://schemas.microsoft.com/office/drawing/2014/main" id="{AB3871F5-8BB9-9ED3-05D9-F9B62A37CBF1}"/>
              </a:ext>
            </a:extLst>
          </p:cNvPr>
          <p:cNvPicPr>
            <a:picLocks noChangeAspect="1"/>
          </p:cNvPicPr>
          <p:nvPr/>
        </p:nvPicPr>
        <p:blipFill rotWithShape="1">
          <a:blip r:embed="rId3"/>
          <a:srcRect t="1684" b="14046"/>
          <a:stretch/>
        </p:blipFill>
        <p:spPr>
          <a:xfrm>
            <a:off x="-3047" y="19888"/>
            <a:ext cx="12191999" cy="6857990"/>
          </a:xfrm>
          <a:prstGeom prst="rect">
            <a:avLst/>
          </a:prstGeom>
        </p:spPr>
      </p:pic>
      <p:sp>
        <p:nvSpPr>
          <p:cNvPr id="26" name="Rectangle 2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86A06F-A920-2B55-AA4E-723E4B474D3E}"/>
              </a:ext>
            </a:extLst>
          </p:cNvPr>
          <p:cNvSpPr>
            <a:spLocks noGrp="1"/>
          </p:cNvSpPr>
          <p:nvPr>
            <p:ph type="ctrTitle"/>
          </p:nvPr>
        </p:nvSpPr>
        <p:spPr>
          <a:xfrm>
            <a:off x="2315697" y="1488252"/>
            <a:ext cx="6941489" cy="2210676"/>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Grief Recovery</a:t>
            </a:r>
          </a:p>
        </p:txBody>
      </p:sp>
      <p:sp>
        <p:nvSpPr>
          <p:cNvPr id="3" name="Subtitle 2">
            <a:extLst>
              <a:ext uri="{FF2B5EF4-FFF2-40B4-BE49-F238E27FC236}">
                <a16:creationId xmlns:a16="http://schemas.microsoft.com/office/drawing/2014/main" id="{A27F15EE-C779-8BDF-C501-17D3E748977D}"/>
              </a:ext>
            </a:extLst>
          </p:cNvPr>
          <p:cNvSpPr>
            <a:spLocks noGrp="1"/>
          </p:cNvSpPr>
          <p:nvPr>
            <p:ph type="subTitle" idx="1"/>
          </p:nvPr>
        </p:nvSpPr>
        <p:spPr>
          <a:xfrm>
            <a:off x="757241" y="3788675"/>
            <a:ext cx="10058400" cy="1282707"/>
          </a:xfrm>
          <a:effectLst>
            <a:outerShdw blurRad="50800" dist="38100" dir="2700000" algn="tl" rotWithShape="0">
              <a:prstClr val="black">
                <a:alpha val="40000"/>
              </a:prstClr>
            </a:outerShdw>
          </a:effectLst>
        </p:spPr>
        <p:txBody>
          <a:bodyPr>
            <a:normAutofit/>
          </a:bodyPr>
          <a:lstStyle/>
          <a:p>
            <a:r>
              <a:rPr lang="en-US" sz="2200" dirty="0">
                <a:solidFill>
                  <a:srgbClr val="FFFFFF"/>
                </a:solidFill>
              </a:rPr>
              <a:t>Nichole Cessnun </a:t>
            </a:r>
          </a:p>
          <a:p>
            <a:r>
              <a:rPr lang="en-US" sz="2200" dirty="0">
                <a:solidFill>
                  <a:srgbClr val="FFFFFF"/>
                </a:solidFill>
              </a:rPr>
              <a:t>CNL 520</a:t>
            </a:r>
          </a:p>
          <a:p>
            <a:r>
              <a:rPr lang="en-US" sz="2200" dirty="0">
                <a:solidFill>
                  <a:srgbClr val="FFFFFF"/>
                </a:solidFill>
              </a:rPr>
              <a:t>10/26/23</a:t>
            </a:r>
          </a:p>
          <a:p>
            <a:endParaRPr lang="en-US" sz="2200" dirty="0">
              <a:solidFill>
                <a:srgbClr val="FFFFFF"/>
              </a:solidFill>
            </a:endParaRPr>
          </a:p>
        </p:txBody>
      </p:sp>
    </p:spTree>
    <p:extLst>
      <p:ext uri="{BB962C8B-B14F-4D97-AF65-F5344CB8AC3E}">
        <p14:creationId xmlns:p14="http://schemas.microsoft.com/office/powerpoint/2010/main" val="1732924890"/>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A570F2-43D3-C9A3-8EC1-5D3AACC79350}"/>
              </a:ext>
            </a:extLst>
          </p:cNvPr>
          <p:cNvSpPr>
            <a:spLocks noGrp="1"/>
          </p:cNvSpPr>
          <p:nvPr>
            <p:ph type="title"/>
          </p:nvPr>
        </p:nvSpPr>
        <p:spPr>
          <a:xfrm>
            <a:off x="841248" y="548640"/>
            <a:ext cx="3600860" cy="5431536"/>
          </a:xfrm>
        </p:spPr>
        <p:txBody>
          <a:bodyPr>
            <a:normAutofit/>
          </a:bodyPr>
          <a:lstStyle/>
          <a:p>
            <a:r>
              <a:rPr lang="en-US" sz="4600" dirty="0"/>
              <a:t>Questions regarding demographics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3B834E-3DBE-A07A-4A1B-E26D29AA3DE9}"/>
              </a:ext>
            </a:extLst>
          </p:cNvPr>
          <p:cNvSpPr>
            <a:spLocks noGrp="1"/>
          </p:cNvSpPr>
          <p:nvPr>
            <p:ph idx="1"/>
          </p:nvPr>
        </p:nvSpPr>
        <p:spPr>
          <a:xfrm>
            <a:off x="5126418" y="552091"/>
            <a:ext cx="6224335" cy="5431536"/>
          </a:xfrm>
        </p:spPr>
        <p:txBody>
          <a:bodyPr anchor="ctr">
            <a:normAutofit/>
          </a:bodyPr>
          <a:lstStyle/>
          <a:p>
            <a:r>
              <a:rPr lang="en-US" sz="2200" dirty="0"/>
              <a:t>How old are you?</a:t>
            </a:r>
          </a:p>
          <a:p>
            <a:r>
              <a:rPr lang="en-US" sz="2200" dirty="0"/>
              <a:t>What is your religion and spiritual beliefs?</a:t>
            </a:r>
          </a:p>
          <a:p>
            <a:r>
              <a:rPr lang="en-US" sz="2200" dirty="0"/>
              <a:t>What’s your ethnicity?</a:t>
            </a:r>
          </a:p>
          <a:p>
            <a:r>
              <a:rPr lang="en-US" sz="2200" dirty="0"/>
              <a:t>What city or town do you live in? </a:t>
            </a:r>
          </a:p>
        </p:txBody>
      </p:sp>
    </p:spTree>
    <p:extLst>
      <p:ext uri="{BB962C8B-B14F-4D97-AF65-F5344CB8AC3E}">
        <p14:creationId xmlns:p14="http://schemas.microsoft.com/office/powerpoint/2010/main" val="145850338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414AE-6327-0C70-3A74-0CFF2FAD94F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Other Screening questions </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Content Placeholder 5">
            <a:extLst>
              <a:ext uri="{FF2B5EF4-FFF2-40B4-BE49-F238E27FC236}">
                <a16:creationId xmlns:a16="http://schemas.microsoft.com/office/drawing/2014/main" id="{411F9342-2FD4-CA54-AE05-020799CECB46}"/>
              </a:ext>
            </a:extLst>
          </p:cNvPr>
          <p:cNvSpPr>
            <a:spLocks noGrp="1"/>
          </p:cNvSpPr>
          <p:nvPr>
            <p:ph idx="1"/>
          </p:nvPr>
        </p:nvSpPr>
        <p:spPr>
          <a:xfrm>
            <a:off x="4427430" y="730492"/>
            <a:ext cx="6906491" cy="5585619"/>
          </a:xfrm>
        </p:spPr>
        <p:txBody>
          <a:bodyPr anchor="ctr">
            <a:normAutofit lnSpcReduction="10000"/>
          </a:bodyPr>
          <a:lstStyle/>
          <a:p>
            <a:pPr>
              <a:lnSpc>
                <a:spcPct val="150000"/>
              </a:lnSpc>
            </a:pPr>
            <a:r>
              <a:rPr lang="en-US" dirty="0"/>
              <a:t>What brings you here today?</a:t>
            </a:r>
          </a:p>
          <a:p>
            <a:pPr>
              <a:lnSpc>
                <a:spcPct val="150000"/>
              </a:lnSpc>
            </a:pPr>
            <a:r>
              <a:rPr lang="en-US" dirty="0"/>
              <a:t>Have you been in group counseling before?</a:t>
            </a:r>
          </a:p>
          <a:p>
            <a:pPr>
              <a:lnSpc>
                <a:spcPct val="150000"/>
              </a:lnSpc>
            </a:pPr>
            <a:r>
              <a:rPr lang="en-US" dirty="0"/>
              <a:t>What do you expect from the group counseling process?</a:t>
            </a:r>
          </a:p>
          <a:p>
            <a:pPr>
              <a:lnSpc>
                <a:spcPct val="150000"/>
              </a:lnSpc>
            </a:pPr>
            <a:r>
              <a:rPr lang="en-US" dirty="0"/>
              <a:t>How do you feel about using good advice to grow from?</a:t>
            </a:r>
          </a:p>
          <a:p>
            <a:pPr>
              <a:lnSpc>
                <a:spcPct val="150000"/>
              </a:lnSpc>
            </a:pPr>
            <a:r>
              <a:rPr lang="en-US" dirty="0"/>
              <a:t>What kind of goals do you want to make?</a:t>
            </a:r>
          </a:p>
          <a:p>
            <a:pPr marL="0" indent="0">
              <a:buNone/>
            </a:pPr>
            <a:r>
              <a:rPr lang="en-US" dirty="0"/>
              <a:t>(Sutton, 2018)</a:t>
            </a:r>
          </a:p>
          <a:p>
            <a:pPr marL="0" indent="0">
              <a:buNone/>
            </a:pPr>
            <a:endParaRPr lang="en-US" dirty="0"/>
          </a:p>
        </p:txBody>
      </p:sp>
    </p:spTree>
    <p:extLst>
      <p:ext uri="{BB962C8B-B14F-4D97-AF65-F5344CB8AC3E}">
        <p14:creationId xmlns:p14="http://schemas.microsoft.com/office/powerpoint/2010/main" val="167112353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Question mark">
            <a:extLst>
              <a:ext uri="{FF2B5EF4-FFF2-40B4-BE49-F238E27FC236}">
                <a16:creationId xmlns:a16="http://schemas.microsoft.com/office/drawing/2014/main" id="{6A2E1E6E-D66B-5FD1-1F8A-1D6DDB4EE3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180" y="3427216"/>
            <a:ext cx="3648341" cy="3648341"/>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1B959-1044-C490-F489-B5475DDF7C31}"/>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5400" b="1" kern="1200" dirty="0">
                <a:solidFill>
                  <a:schemeClr val="tx1"/>
                </a:solidFill>
                <a:latin typeface="+mj-lt"/>
                <a:ea typeface="+mj-ea"/>
                <a:cs typeface="+mj-cs"/>
              </a:rPr>
              <a:t>More Questions:</a:t>
            </a:r>
          </a:p>
        </p:txBody>
      </p:sp>
      <p:sp>
        <p:nvSpPr>
          <p:cNvPr id="4" name="TextBox 3">
            <a:extLst>
              <a:ext uri="{FF2B5EF4-FFF2-40B4-BE49-F238E27FC236}">
                <a16:creationId xmlns:a16="http://schemas.microsoft.com/office/drawing/2014/main" id="{7183F5AF-E7B7-3C96-5707-649BFA54AD76}"/>
              </a:ext>
            </a:extLst>
          </p:cNvPr>
          <p:cNvSpPr txBox="1"/>
          <p:nvPr/>
        </p:nvSpPr>
        <p:spPr>
          <a:xfrm>
            <a:off x="2430774" y="749560"/>
            <a:ext cx="5049870" cy="535531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you feel like you are going to harm yourself or others?</a:t>
            </a:r>
          </a:p>
          <a:p>
            <a:pPr marL="457200" indent="-4572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coping skills do you use during crisis times?</a:t>
            </a:r>
          </a:p>
          <a:p>
            <a:pPr marL="457200" indent="-4572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phase of grief are you currently in?</a:t>
            </a:r>
          </a:p>
          <a:p>
            <a:pPr marL="457200" indent="-4572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has it impacted your life?</a:t>
            </a:r>
          </a:p>
          <a:p>
            <a:pPr marL="457200" indent="-4572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you know what confidentiality means?</a:t>
            </a:r>
          </a:p>
          <a:p>
            <a:r>
              <a:rPr lang="en-US" dirty="0"/>
              <a:t>Sutton, 2018)</a:t>
            </a:r>
          </a:p>
        </p:txBody>
      </p:sp>
    </p:spTree>
    <p:extLst>
      <p:ext uri="{BB962C8B-B14F-4D97-AF65-F5344CB8AC3E}">
        <p14:creationId xmlns:p14="http://schemas.microsoft.com/office/powerpoint/2010/main" val="134480584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181B-591A-F747-C9CE-B01D0722737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2A3C7D9-45AB-4966-B097-5E8415162212}"/>
              </a:ext>
            </a:extLst>
          </p:cNvPr>
          <p:cNvSpPr>
            <a:spLocks noGrp="1"/>
          </p:cNvSpPr>
          <p:nvPr>
            <p:ph idx="1"/>
          </p:nvPr>
        </p:nvSpPr>
        <p:spPr>
          <a:xfrm>
            <a:off x="838200" y="1485630"/>
            <a:ext cx="9809922" cy="2955097"/>
          </a:xfrm>
        </p:spPr>
        <p:txBody>
          <a:bodyPr>
            <a:noAutofit/>
          </a:bodyPr>
          <a:lstStyle/>
          <a:p>
            <a:pPr marL="0" indent="0">
              <a:lnSpc>
                <a:spcPct val="100000"/>
              </a:lnSpc>
              <a:buNone/>
            </a:pPr>
            <a:r>
              <a:rPr lang="en-US" sz="1200" dirty="0">
                <a:latin typeface="Times New Roman" panose="02020603050405020304" pitchFamily="18" charset="0"/>
                <a:cs typeface="Times New Roman" panose="02020603050405020304" pitchFamily="18" charset="0"/>
              </a:rPr>
              <a:t>Clarke, J. (2023). How the Five Stages of Grief Can Help Process a Loss. </a:t>
            </a:r>
            <a:r>
              <a:rPr lang="en-US" sz="1200" i="1" dirty="0">
                <a:latin typeface="Times New Roman" panose="02020603050405020304" pitchFamily="18" charset="0"/>
                <a:cs typeface="Times New Roman" panose="02020603050405020304" pitchFamily="18" charset="0"/>
              </a:rPr>
              <a:t>Verywellmind</a:t>
            </a:r>
            <a:r>
              <a:rPr lang="en-US" sz="1200" dirty="0">
                <a:latin typeface="Times New Roman" panose="02020603050405020304" pitchFamily="18" charset="0"/>
                <a:cs typeface="Times New Roman" panose="02020603050405020304" pitchFamily="18" charset="0"/>
              </a:rPr>
              <a:t>. </a:t>
            </a:r>
          </a:p>
          <a:p>
            <a:pPr marL="0" indent="0">
              <a:lnSpc>
                <a:spcPct val="100000"/>
              </a:lnSpc>
              <a:buNone/>
            </a:pP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3"/>
              </a:rPr>
              <a:t>https://www.verywellmind.com/five-stages-of-grief-4175361</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en-US" sz="1200" dirty="0">
                <a:latin typeface="Times New Roman" panose="02020603050405020304" pitchFamily="18" charset="0"/>
                <a:cs typeface="Times New Roman" panose="02020603050405020304" pitchFamily="18" charset="0"/>
              </a:rPr>
              <a:t>Gillepse, C. (2021). Are Grief Support Groups Helpful—And How Do</a:t>
            </a:r>
          </a:p>
          <a:p>
            <a:pPr marL="0" indent="0">
              <a:lnSpc>
                <a:spcPct val="100000"/>
              </a:lnSpc>
              <a:buNone/>
            </a:pPr>
            <a:r>
              <a:rPr lang="en-US" sz="1200" dirty="0">
                <a:latin typeface="Times New Roman" panose="02020603050405020304" pitchFamily="18" charset="0"/>
                <a:cs typeface="Times New Roman" panose="02020603050405020304" pitchFamily="18" charset="0"/>
              </a:rPr>
              <a:t>	You Find One? </a:t>
            </a:r>
            <a:r>
              <a:rPr lang="en-US" sz="1200" i="1" dirty="0">
                <a:latin typeface="Times New Roman" panose="02020603050405020304" pitchFamily="18" charset="0"/>
                <a:cs typeface="Times New Roman" panose="02020603050405020304" pitchFamily="18" charset="0"/>
              </a:rPr>
              <a:t>Health</a:t>
            </a: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4"/>
              </a:rPr>
              <a:t>https://www.health.com/mind-body/</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5"/>
              </a:rPr>
              <a:t>grief-support-groups</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en-US" sz="1200" dirty="0">
                <a:latin typeface="Times New Roman" panose="02020603050405020304" pitchFamily="18" charset="0"/>
                <a:cs typeface="Times New Roman" panose="02020603050405020304" pitchFamily="18" charset="0"/>
              </a:rPr>
              <a:t>Harrichand , J., &amp; Herlihy, B. (2022). Grief and loss: When the professional becomes persona. </a:t>
            </a:r>
            <a:r>
              <a:rPr lang="en-US" sz="1200" i="1" dirty="0">
                <a:latin typeface="Times New Roman" panose="02020603050405020304" pitchFamily="18" charset="0"/>
                <a:cs typeface="Times New Roman" panose="02020603050405020304" pitchFamily="18" charset="0"/>
              </a:rPr>
              <a:t>Ethics</a:t>
            </a:r>
            <a:r>
              <a:rPr lang="en-US" sz="1200" dirty="0">
                <a:latin typeface="Times New Roman" panose="02020603050405020304" pitchFamily="18" charset="0"/>
                <a:cs typeface="Times New Roman" panose="02020603050405020304" pitchFamily="18" charset="0"/>
              </a:rPr>
              <a:t>. </a:t>
            </a:r>
          </a:p>
          <a:p>
            <a:pPr marL="0" indent="0">
              <a:lnSpc>
                <a:spcPct val="100000"/>
              </a:lnSpc>
              <a:buNone/>
            </a:pP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6"/>
              </a:rPr>
              <a:t>https://www.counseling.org/docs/default-source/ethics/ethics-columns/ethics_may_2019_losing-a-</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7"/>
              </a:rPr>
              <a:t>client.pdf?sfvrsn=c018572c_2</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en-US" sz="1200" dirty="0">
                <a:latin typeface="Times New Roman" panose="02020603050405020304" pitchFamily="18" charset="0"/>
                <a:cs typeface="Times New Roman" panose="02020603050405020304" pitchFamily="18" charset="0"/>
              </a:rPr>
              <a:t>Jacobsen, J. (2022). 5 Best-Known Grief Theories and Models. </a:t>
            </a:r>
            <a:r>
              <a:rPr lang="en-US" sz="1200" i="1" dirty="0">
                <a:latin typeface="Times New Roman" panose="02020603050405020304" pitchFamily="18" charset="0"/>
                <a:cs typeface="Times New Roman" panose="02020603050405020304" pitchFamily="18" charset="0"/>
              </a:rPr>
              <a:t>Calmerry</a:t>
            </a: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8"/>
              </a:rPr>
              <a:t>https://calmerry.com/blog/grief-and-</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9"/>
              </a:rPr>
              <a:t>loss/top-grief-theories-and-models/#Meaning_reconstruction_theory</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en-US" sz="1200" dirty="0">
                <a:latin typeface="Times New Roman" panose="02020603050405020304" pitchFamily="18" charset="0"/>
                <a:cs typeface="Times New Roman" panose="02020603050405020304" pitchFamily="18" charset="0"/>
              </a:rPr>
              <a:t>Sutton, J. (2018). 10 Grief Counseling Therapy Techniques &amp; Interventions. </a:t>
            </a:r>
            <a:r>
              <a:rPr lang="en-US" sz="1200" i="1" dirty="0" err="1">
                <a:latin typeface="Times New Roman" panose="02020603050405020304" pitchFamily="18" charset="0"/>
                <a:cs typeface="Times New Roman" panose="02020603050405020304" pitchFamily="18" charset="0"/>
              </a:rPr>
              <a:t>PositivePsychology</a:t>
            </a: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10"/>
              </a:rPr>
              <a:t>https://positivepsychology.com/grief-counseling/</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en-US" sz="1200" dirty="0">
                <a:latin typeface="Times New Roman" panose="02020603050405020304" pitchFamily="18" charset="0"/>
                <a:cs typeface="Times New Roman" panose="02020603050405020304" pitchFamily="18" charset="0"/>
              </a:rPr>
              <a:t>Seales, J. (2022). Cultural Competence in Therapy: What It Is and How</a:t>
            </a:r>
          </a:p>
          <a:p>
            <a:pPr marL="457200" lvl="1" indent="0">
              <a:lnSpc>
                <a:spcPct val="100000"/>
              </a:lnSpc>
              <a:buNone/>
            </a:pPr>
            <a:r>
              <a:rPr lang="en-US" sz="1200" dirty="0">
                <a:latin typeface="Times New Roman" panose="02020603050405020304" pitchFamily="18" charset="0"/>
                <a:cs typeface="Times New Roman" panose="02020603050405020304" pitchFamily="18" charset="0"/>
              </a:rPr>
              <a:t>	to Find It. </a:t>
            </a:r>
            <a:r>
              <a:rPr lang="en-US" sz="1200" i="1" dirty="0">
                <a:latin typeface="Times New Roman" panose="02020603050405020304" pitchFamily="18" charset="0"/>
                <a:cs typeface="Times New Roman" panose="02020603050405020304" pitchFamily="18" charset="0"/>
              </a:rPr>
              <a:t>PsychCentral</a:t>
            </a: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11"/>
              </a:rPr>
              <a:t>https://psychcentral.com/pro/working-towards-</a:t>
            </a:r>
            <a:endParaRPr lang="en-US" sz="1200" dirty="0">
              <a:latin typeface="Times New Roman" panose="02020603050405020304" pitchFamily="18" charset="0"/>
              <a:cs typeface="Times New Roman" panose="02020603050405020304" pitchFamily="18" charset="0"/>
            </a:endParaRPr>
          </a:p>
          <a:p>
            <a:pPr marL="457200" lvl="1" indent="0">
              <a:lnSpc>
                <a:spcPct val="100000"/>
              </a:lnSpc>
              <a:buNone/>
            </a:pP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12"/>
              </a:rPr>
              <a:t>cultural-competence-in-therapy</a:t>
            </a:r>
            <a:endParaRPr lang="en-US"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C5CC14-ED69-2E57-805D-628CD4797E04}"/>
              </a:ext>
            </a:extLst>
          </p:cNvPr>
          <p:cNvSpPr txBox="1"/>
          <p:nvPr/>
        </p:nvSpPr>
        <p:spPr>
          <a:xfrm>
            <a:off x="838200" y="5719227"/>
            <a:ext cx="9809922" cy="1015663"/>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Vasquez, A. (2022). 12 Goals of Individual and Group Grief Counseling. </a:t>
            </a:r>
            <a:r>
              <a:rPr lang="en-US" sz="1200" i="1" dirty="0">
                <a:latin typeface="Times New Roman" panose="02020603050405020304" pitchFamily="18" charset="0"/>
                <a:cs typeface="Times New Roman" panose="02020603050405020304" pitchFamily="18" charset="0"/>
              </a:rPr>
              <a:t>GriefSupportCounseling</a:t>
            </a:r>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13"/>
              </a:rPr>
              <a:t>https://www.joincake.com/blog/goals-of-grief-counseling/</a:t>
            </a:r>
            <a:endParaRPr lang="en-US" sz="1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904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199CB1-B17B-8EBB-5718-084B3E339116}"/>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Group Type: Grief Recovery </a:t>
            </a:r>
          </a:p>
        </p:txBody>
      </p:sp>
      <p:sp>
        <p:nvSpPr>
          <p:cNvPr id="6" name="Text Placeholder 5">
            <a:extLst>
              <a:ext uri="{FF2B5EF4-FFF2-40B4-BE49-F238E27FC236}">
                <a16:creationId xmlns:a16="http://schemas.microsoft.com/office/drawing/2014/main" id="{EEB57E59-2306-928B-5407-95C5EC1478EF}"/>
              </a:ext>
            </a:extLst>
          </p:cNvPr>
          <p:cNvSpPr>
            <a:spLocks noGrp="1"/>
          </p:cNvSpPr>
          <p:nvPr>
            <p:ph type="body" idx="1"/>
          </p:nvPr>
        </p:nvSpPr>
        <p:spPr>
          <a:xfrm>
            <a:off x="890339" y="4636008"/>
            <a:ext cx="3734014" cy="1572768"/>
          </a:xfrm>
        </p:spPr>
        <p:txBody>
          <a:bodyPr vert="horz" lIns="91440" tIns="45720" rIns="91440" bIns="45720" rtlCol="0">
            <a:normAutofit/>
          </a:bodyPr>
          <a:lstStyle/>
          <a:p>
            <a:r>
              <a:rPr lang="en-US" dirty="0">
                <a:solidFill>
                  <a:schemeClr val="tx1"/>
                </a:solidFill>
              </a:rPr>
              <a:t>Those that are dealing with a signific loss.</a:t>
            </a:r>
          </a:p>
        </p:txBody>
      </p:sp>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Hands moving forward">
            <a:extLst>
              <a:ext uri="{FF2B5EF4-FFF2-40B4-BE49-F238E27FC236}">
                <a16:creationId xmlns:a16="http://schemas.microsoft.com/office/drawing/2014/main" id="{7730764B-BAD4-DC62-D3F8-90B9BD8F8B09}"/>
              </a:ext>
            </a:extLst>
          </p:cNvPr>
          <p:cNvPicPr>
            <a:picLocks noChangeAspect="1"/>
          </p:cNvPicPr>
          <p:nvPr/>
        </p:nvPicPr>
        <p:blipFill rotWithShape="1">
          <a:blip r:embed="rId4"/>
          <a:srcRect l="719" r="1402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67428000"/>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90CC-0A92-F857-03F1-42A1994CEA12}"/>
              </a:ext>
            </a:extLst>
          </p:cNvPr>
          <p:cNvSpPr>
            <a:spLocks noGrp="1"/>
          </p:cNvSpPr>
          <p:nvPr>
            <p:ph type="title"/>
          </p:nvPr>
        </p:nvSpPr>
        <p:spPr>
          <a:xfrm>
            <a:off x="5297762" y="667512"/>
            <a:ext cx="6251110" cy="1783080"/>
          </a:xfrm>
        </p:spPr>
        <p:txBody>
          <a:bodyPr anchor="b">
            <a:normAutofit/>
          </a:bodyPr>
          <a:lstStyle/>
          <a:p>
            <a:pPr>
              <a:lnSpc>
                <a:spcPct val="90000"/>
              </a:lnSpc>
            </a:pPr>
            <a:r>
              <a:rPr lang="en-US" sz="6100" dirty="0"/>
              <a:t>Why did I choose this group?</a:t>
            </a:r>
          </a:p>
        </p:txBody>
      </p:sp>
      <p:sp>
        <p:nvSpPr>
          <p:cNvPr id="3" name="Content Placeholder 2">
            <a:extLst>
              <a:ext uri="{FF2B5EF4-FFF2-40B4-BE49-F238E27FC236}">
                <a16:creationId xmlns:a16="http://schemas.microsoft.com/office/drawing/2014/main" id="{F196D075-8C3D-9214-7638-057C39914AF1}"/>
              </a:ext>
            </a:extLst>
          </p:cNvPr>
          <p:cNvSpPr>
            <a:spLocks noGrp="1"/>
          </p:cNvSpPr>
          <p:nvPr>
            <p:ph idx="1"/>
          </p:nvPr>
        </p:nvSpPr>
        <p:spPr>
          <a:xfrm>
            <a:off x="5297762" y="2933635"/>
            <a:ext cx="6251110" cy="3256853"/>
          </a:xfrm>
        </p:spPr>
        <p:txBody>
          <a:bodyPr>
            <a:normAutofit fontScale="92500" lnSpcReduction="20000"/>
          </a:bodyPr>
          <a:lstStyle/>
          <a:p>
            <a:pPr>
              <a:lnSpc>
                <a:spcPct val="200000"/>
              </a:lnSpc>
            </a:pPr>
            <a:r>
              <a:rPr lang="en-US" dirty="0"/>
              <a:t>Personal Experience</a:t>
            </a:r>
          </a:p>
          <a:p>
            <a:pPr>
              <a:lnSpc>
                <a:spcPct val="200000"/>
              </a:lnSpc>
            </a:pPr>
            <a:r>
              <a:rPr lang="en-US" dirty="0"/>
              <a:t>Provides Hope</a:t>
            </a:r>
          </a:p>
          <a:p>
            <a:pPr>
              <a:lnSpc>
                <a:spcPct val="200000"/>
              </a:lnSpc>
            </a:pPr>
            <a:r>
              <a:rPr lang="en-US" dirty="0"/>
              <a:t>Reminds them that they aren’t alone</a:t>
            </a:r>
          </a:p>
          <a:p>
            <a:pPr>
              <a:lnSpc>
                <a:spcPct val="200000"/>
              </a:lnSpc>
            </a:pPr>
            <a:r>
              <a:rPr lang="en-US" dirty="0"/>
              <a:t>Altruism </a:t>
            </a:r>
          </a:p>
        </p:txBody>
      </p:sp>
      <p:pic>
        <p:nvPicPr>
          <p:cNvPr id="5" name="Picture 4" descr="One in a crowd">
            <a:extLst>
              <a:ext uri="{FF2B5EF4-FFF2-40B4-BE49-F238E27FC236}">
                <a16:creationId xmlns:a16="http://schemas.microsoft.com/office/drawing/2014/main" id="{9E4E2677-6457-045F-8FAB-1FA9800653D9}"/>
              </a:ext>
            </a:extLst>
          </p:cNvPr>
          <p:cNvPicPr>
            <a:picLocks noChangeAspect="1"/>
          </p:cNvPicPr>
          <p:nvPr/>
        </p:nvPicPr>
        <p:blipFill rotWithShape="1">
          <a:blip r:embed="rId4"/>
          <a:srcRect l="28628" r="2043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2989488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F44FC9F-2DEF-99FE-A3EC-47F033709CAE}"/>
              </a:ext>
            </a:extLst>
          </p:cNvPr>
          <p:cNvSpPr>
            <a:spLocks noGrp="1"/>
          </p:cNvSpPr>
          <p:nvPr>
            <p:ph type="title"/>
          </p:nvPr>
        </p:nvSpPr>
        <p:spPr>
          <a:xfrm>
            <a:off x="640080" y="325369"/>
            <a:ext cx="4368602" cy="1956841"/>
          </a:xfrm>
        </p:spPr>
        <p:txBody>
          <a:bodyPr anchor="b">
            <a:normAutofit/>
          </a:bodyPr>
          <a:lstStyle/>
          <a:p>
            <a:r>
              <a:rPr lang="en-US" sz="4200" dirty="0"/>
              <a:t>Population Serving including cultural considerations </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52DEDC3-542D-D086-DD54-7A0B90723493}"/>
              </a:ext>
            </a:extLst>
          </p:cNvPr>
          <p:cNvSpPr>
            <a:spLocks noGrp="1"/>
          </p:cNvSpPr>
          <p:nvPr>
            <p:ph idx="1"/>
          </p:nvPr>
        </p:nvSpPr>
        <p:spPr>
          <a:xfrm>
            <a:off x="640080" y="2872899"/>
            <a:ext cx="4243589" cy="3320668"/>
          </a:xfrm>
        </p:spPr>
        <p:txBody>
          <a:bodyPr>
            <a:normAutofit/>
          </a:bodyPr>
          <a:lstStyle/>
          <a:p>
            <a:r>
              <a:rPr lang="en-US" dirty="0"/>
              <a:t>Population will be for men due to the very lack of groups and resources for them</a:t>
            </a:r>
          </a:p>
          <a:p>
            <a:pPr marL="0" indent="0">
              <a:buNone/>
            </a:pPr>
            <a:endParaRPr lang="en-US" dirty="0"/>
          </a:p>
          <a:p>
            <a:r>
              <a:rPr lang="en-US" dirty="0"/>
              <a:t>Any race/ ethnicity</a:t>
            </a:r>
          </a:p>
        </p:txBody>
      </p:sp>
      <p:pic>
        <p:nvPicPr>
          <p:cNvPr id="8" name="Picture 7" descr="A group of multi coloured wooden stick figures">
            <a:extLst>
              <a:ext uri="{FF2B5EF4-FFF2-40B4-BE49-F238E27FC236}">
                <a16:creationId xmlns:a16="http://schemas.microsoft.com/office/drawing/2014/main" id="{F240E89B-A0E3-7B65-6A52-13991D2EED19}"/>
              </a:ext>
            </a:extLst>
          </p:cNvPr>
          <p:cNvPicPr>
            <a:picLocks noChangeAspect="1"/>
          </p:cNvPicPr>
          <p:nvPr/>
        </p:nvPicPr>
        <p:blipFill rotWithShape="1">
          <a:blip r:embed="rId4"/>
          <a:srcRect l="8204" r="223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3799163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3316D-6F05-91EF-9B8B-EF70DC3315DF}"/>
              </a:ext>
            </a:extLst>
          </p:cNvPr>
          <p:cNvSpPr/>
          <p:nvPr/>
        </p:nvSpPr>
        <p:spPr>
          <a:xfrm>
            <a:off x="1066799" y="1468578"/>
            <a:ext cx="2892357"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35E252-9C15-03A2-2511-6CC111C90B73}"/>
              </a:ext>
            </a:extLst>
          </p:cNvPr>
          <p:cNvSpPr>
            <a:spLocks noGrp="1"/>
          </p:cNvSpPr>
          <p:nvPr>
            <p:ph type="title" idx="4294967295"/>
          </p:nvPr>
        </p:nvSpPr>
        <p:spPr>
          <a:xfrm>
            <a:off x="990600" y="1149535"/>
            <a:ext cx="3824591" cy="1330166"/>
          </a:xfrm>
        </p:spPr>
        <p:txBody>
          <a:bodyPr>
            <a:normAutofit/>
          </a:bodyPr>
          <a:lstStyle/>
          <a:p>
            <a:pPr defTabSz="758952"/>
            <a:r>
              <a:rPr lang="en-US" b="1" u="sng" kern="1200" dirty="0">
                <a:solidFill>
                  <a:schemeClr val="tx1"/>
                </a:solidFill>
                <a:latin typeface="+mj-lt"/>
                <a:ea typeface="+mj-ea"/>
                <a:cs typeface="+mj-cs"/>
              </a:rPr>
              <a:t>Group Sessions</a:t>
            </a:r>
            <a:endParaRPr lang="en-US" sz="5400" b="1" u="sng" dirty="0"/>
          </a:p>
        </p:txBody>
      </p:sp>
      <p:sp>
        <p:nvSpPr>
          <p:cNvPr id="6" name="Text Placeholder 5">
            <a:extLst>
              <a:ext uri="{FF2B5EF4-FFF2-40B4-BE49-F238E27FC236}">
                <a16:creationId xmlns:a16="http://schemas.microsoft.com/office/drawing/2014/main" id="{89AF0A87-45C6-19CF-606E-70A86D1CA5EE}"/>
              </a:ext>
            </a:extLst>
          </p:cNvPr>
          <p:cNvSpPr>
            <a:spLocks noGrp="1"/>
          </p:cNvSpPr>
          <p:nvPr>
            <p:ph type="body" sz="half" idx="4294967295"/>
          </p:nvPr>
        </p:nvSpPr>
        <p:spPr>
          <a:xfrm>
            <a:off x="990600" y="2479701"/>
            <a:ext cx="3268673" cy="3168383"/>
          </a:xfrm>
        </p:spPr>
        <p:txBody>
          <a:bodyPr>
            <a:normAutofit/>
          </a:bodyPr>
          <a:lstStyle/>
          <a:p>
            <a:pPr marL="189738" indent="-189738" defTabSz="758952">
              <a:spcBef>
                <a:spcPts val="830"/>
              </a:spcBef>
            </a:pPr>
            <a:r>
              <a:rPr lang="en-US" b="1" kern="1200" dirty="0">
                <a:solidFill>
                  <a:schemeClr val="tx1"/>
                </a:solidFill>
                <a:latin typeface="Agency FB" panose="020B0503020202020204" pitchFamily="34" charset="0"/>
                <a:ea typeface="+mn-ea"/>
                <a:cs typeface="+mn-cs"/>
              </a:rPr>
              <a:t>How many sessions?</a:t>
            </a:r>
          </a:p>
          <a:p>
            <a:pPr marL="0" indent="0" defTabSz="758952">
              <a:spcBef>
                <a:spcPts val="830"/>
              </a:spcBef>
              <a:buNone/>
            </a:pPr>
            <a:r>
              <a:rPr lang="en-US" sz="2324" dirty="0">
                <a:latin typeface="Agency FB" panose="020B0503020202020204" pitchFamily="34" charset="0"/>
              </a:rPr>
              <a:t>  -One session per week for 3 months</a:t>
            </a:r>
          </a:p>
          <a:p>
            <a:pPr marL="0" indent="0" defTabSz="758952">
              <a:spcBef>
                <a:spcPts val="830"/>
              </a:spcBef>
              <a:buNone/>
            </a:pPr>
            <a:endParaRPr lang="en-US" dirty="0">
              <a:latin typeface="Agency FB" panose="020B0503020202020204" pitchFamily="34" charset="0"/>
            </a:endParaRPr>
          </a:p>
        </p:txBody>
      </p:sp>
      <p:sp>
        <p:nvSpPr>
          <p:cNvPr id="8" name="Text Placeholder 7">
            <a:extLst>
              <a:ext uri="{FF2B5EF4-FFF2-40B4-BE49-F238E27FC236}">
                <a16:creationId xmlns:a16="http://schemas.microsoft.com/office/drawing/2014/main" id="{CB7A5E1C-F0D3-B537-F3E9-1537BF2E9A92}"/>
              </a:ext>
            </a:extLst>
          </p:cNvPr>
          <p:cNvSpPr>
            <a:spLocks noGrp="1"/>
          </p:cNvSpPr>
          <p:nvPr>
            <p:ph idx="4294967295"/>
          </p:nvPr>
        </p:nvSpPr>
        <p:spPr>
          <a:xfrm>
            <a:off x="5975104" y="2479702"/>
            <a:ext cx="5130641" cy="3045610"/>
          </a:xfrm>
        </p:spPr>
        <p:txBody>
          <a:bodyPr>
            <a:normAutofit/>
          </a:bodyPr>
          <a:lstStyle/>
          <a:p>
            <a:pPr marL="189738" indent="-189738" defTabSz="758952">
              <a:spcBef>
                <a:spcPts val="830"/>
              </a:spcBef>
            </a:pPr>
            <a:r>
              <a:rPr lang="en-US" b="1" kern="1200" dirty="0">
                <a:solidFill>
                  <a:schemeClr val="tx1"/>
                </a:solidFill>
                <a:latin typeface="Agency FB" panose="020B0503020202020204" pitchFamily="34" charset="0"/>
                <a:ea typeface="+mn-ea"/>
                <a:cs typeface="+mn-cs"/>
              </a:rPr>
              <a:t>How many are allowed in group?</a:t>
            </a:r>
          </a:p>
          <a:p>
            <a:pPr marL="0" indent="0" defTabSz="758952">
              <a:spcBef>
                <a:spcPts val="830"/>
              </a:spcBef>
              <a:buNone/>
            </a:pPr>
            <a:r>
              <a:rPr lang="en-US" sz="2324" dirty="0">
                <a:latin typeface="Agency FB" panose="020B0503020202020204" pitchFamily="34" charset="0"/>
              </a:rPr>
              <a:t>   -10 men per group</a:t>
            </a:r>
            <a:endParaRPr lang="en-US" dirty="0">
              <a:latin typeface="Agency FB" panose="020B0503020202020204" pitchFamily="34" charset="0"/>
            </a:endParaRPr>
          </a:p>
        </p:txBody>
      </p:sp>
      <p:pic>
        <p:nvPicPr>
          <p:cNvPr id="11" name="Picture 4">
            <a:extLst>
              <a:ext uri="{FF2B5EF4-FFF2-40B4-BE49-F238E27FC236}">
                <a16:creationId xmlns:a16="http://schemas.microsoft.com/office/drawing/2014/main" id="{162F9803-6BAB-94B9-0B6C-940D2AF374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5447" r="-2328" b="23740"/>
          <a:stretch/>
        </p:blipFill>
        <p:spPr bwMode="auto">
          <a:xfrm>
            <a:off x="3507645" y="3873837"/>
            <a:ext cx="4298891" cy="213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5004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ountain range at sunrise">
            <a:extLst>
              <a:ext uri="{FF2B5EF4-FFF2-40B4-BE49-F238E27FC236}">
                <a16:creationId xmlns:a16="http://schemas.microsoft.com/office/drawing/2014/main" id="{3BB6C759-5E96-E0E4-4735-14F2421B3F69}"/>
              </a:ext>
            </a:extLst>
          </p:cNvPr>
          <p:cNvPicPr>
            <a:picLocks noChangeAspect="1"/>
          </p:cNvPicPr>
          <p:nvPr/>
        </p:nvPicPr>
        <p:blipFill rotWithShape="1">
          <a:blip r:embed="rId4"/>
          <a:srcRect t="6400" b="1745"/>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92" y="0"/>
            <a:ext cx="7397030" cy="6879744"/>
          </a:xfrm>
          <a:prstGeom prst="rect">
            <a:avLst/>
          </a:prstGeom>
          <a:gradFill flip="none" rotWithShape="1">
            <a:gsLst>
              <a:gs pos="9000">
                <a:srgbClr val="000000">
                  <a:alpha val="65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2FA16C-C2C4-3C45-DE1D-E0D894474E67}"/>
              </a:ext>
            </a:extLst>
          </p:cNvPr>
          <p:cNvSpPr>
            <a:spLocks noGrp="1"/>
          </p:cNvSpPr>
          <p:nvPr>
            <p:ph type="title"/>
          </p:nvPr>
        </p:nvSpPr>
        <p:spPr>
          <a:xfrm>
            <a:off x="1146291" y="377687"/>
            <a:ext cx="4160232" cy="2236304"/>
          </a:xfrm>
        </p:spPr>
        <p:txBody>
          <a:bodyPr vert="horz" lIns="91440" tIns="45720" rIns="91440" bIns="45720" rtlCol="0" anchor="b">
            <a:normAutofit/>
          </a:bodyPr>
          <a:lstStyle/>
          <a:p>
            <a:r>
              <a:rPr lang="en-US" sz="4000" dirty="0">
                <a:solidFill>
                  <a:srgbClr val="FFFFFF"/>
                </a:solidFill>
              </a:rPr>
              <a:t>What are the goals for grief recovery?</a:t>
            </a:r>
          </a:p>
        </p:txBody>
      </p:sp>
      <p:grpSp>
        <p:nvGrpSpPr>
          <p:cNvPr id="11" name="Group 10">
            <a:extLst>
              <a:ext uri="{FF2B5EF4-FFF2-40B4-BE49-F238E27FC236}">
                <a16:creationId xmlns:a16="http://schemas.microsoft.com/office/drawing/2014/main" id="{04AB702C-9893-C42C-D0C4-EE625AAD0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7192B833-3CEB-7C3D-9CB1-ED7075067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F182B4F-B2AC-7C92-B0AF-8EFFB6A07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3CF5202A-5B2F-8EAF-08CB-1CE933D96C9D}"/>
              </a:ext>
            </a:extLst>
          </p:cNvPr>
          <p:cNvSpPr txBox="1"/>
          <p:nvPr/>
        </p:nvSpPr>
        <p:spPr>
          <a:xfrm>
            <a:off x="5443550" y="685801"/>
            <a:ext cx="4691743" cy="2585323"/>
          </a:xfrm>
          <a:prstGeom prst="rect">
            <a:avLst/>
          </a:prstGeom>
          <a:noFill/>
        </p:spPr>
        <p:txBody>
          <a:bodyPr wrap="square" rtlCol="0">
            <a:spAutoFit/>
          </a:bodyPr>
          <a:lstStyle/>
          <a:p>
            <a:r>
              <a:rPr lang="en-US" b="1" dirty="0"/>
              <a:t>Goals:</a:t>
            </a:r>
          </a:p>
          <a:p>
            <a:pPr marL="285750" indent="-285750">
              <a:buFont typeface="Arial" panose="020B0604020202020204" pitchFamily="34" charset="0"/>
              <a:buChar char="•"/>
            </a:pPr>
            <a:r>
              <a:rPr lang="en-US" dirty="0"/>
              <a:t>Help them grieve in a healthy way</a:t>
            </a:r>
          </a:p>
          <a:p>
            <a:pPr marL="285750" indent="-285750">
              <a:buFont typeface="Arial" panose="020B0604020202020204" pitchFamily="34" charset="0"/>
              <a:buChar char="•"/>
            </a:pPr>
            <a:r>
              <a:rPr lang="en-US" dirty="0"/>
              <a:t>Adapting to a loss</a:t>
            </a:r>
          </a:p>
          <a:p>
            <a:pPr marL="285750" indent="-285750">
              <a:buFont typeface="Arial" panose="020B0604020202020204" pitchFamily="34" charset="0"/>
              <a:buChar char="•"/>
            </a:pPr>
            <a:r>
              <a:rPr lang="en-US" dirty="0"/>
              <a:t>Finding the meaning</a:t>
            </a:r>
          </a:p>
          <a:p>
            <a:pPr marL="285750" indent="-285750">
              <a:buFont typeface="Arial" panose="020B0604020202020204" pitchFamily="34" charset="0"/>
              <a:buChar char="•"/>
            </a:pPr>
            <a:r>
              <a:rPr lang="en-US" dirty="0"/>
              <a:t>Understand their emotions</a:t>
            </a:r>
          </a:p>
          <a:p>
            <a:pPr marL="285750" indent="-285750">
              <a:buFont typeface="Arial" panose="020B0604020202020204" pitchFamily="34" charset="0"/>
              <a:buChar char="•"/>
            </a:pPr>
            <a:r>
              <a:rPr lang="en-US" dirty="0"/>
              <a:t>Provide emotional support (move through grief)</a:t>
            </a:r>
          </a:p>
          <a:p>
            <a:endParaRPr lang="en-US" dirty="0"/>
          </a:p>
          <a:p>
            <a:endParaRPr lang="en-US" dirty="0"/>
          </a:p>
        </p:txBody>
      </p:sp>
    </p:spTree>
    <p:extLst>
      <p:ext uri="{BB962C8B-B14F-4D97-AF65-F5344CB8AC3E}">
        <p14:creationId xmlns:p14="http://schemas.microsoft.com/office/powerpoint/2010/main" val="227837283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8A2A-FC0F-4FF8-2FC6-D2F138FDEBAA}"/>
              </a:ext>
            </a:extLst>
          </p:cNvPr>
          <p:cNvSpPr>
            <a:spLocks noGrp="1"/>
          </p:cNvSpPr>
          <p:nvPr>
            <p:ph type="title"/>
          </p:nvPr>
        </p:nvSpPr>
        <p:spPr>
          <a:xfrm>
            <a:off x="762001" y="1138265"/>
            <a:ext cx="9390528" cy="1401183"/>
          </a:xfrm>
        </p:spPr>
        <p:txBody>
          <a:bodyPr anchor="t">
            <a:normAutofit/>
          </a:bodyPr>
          <a:lstStyle/>
          <a:p>
            <a:r>
              <a:rPr lang="en-US" b="1" dirty="0"/>
              <a:t>What theoretical approaches will be used?</a:t>
            </a:r>
          </a:p>
        </p:txBody>
      </p:sp>
      <p:cxnSp>
        <p:nvCxnSpPr>
          <p:cNvPr id="12" name="Straight Connector 11">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073050-FA08-3101-8FAA-7112BA02CE30}"/>
              </a:ext>
            </a:extLst>
          </p:cNvPr>
          <p:cNvSpPr>
            <a:spLocks noGrp="1"/>
          </p:cNvSpPr>
          <p:nvPr>
            <p:ph idx="1"/>
          </p:nvPr>
        </p:nvSpPr>
        <p:spPr>
          <a:xfrm>
            <a:off x="762001" y="3291560"/>
            <a:ext cx="10069605" cy="2725111"/>
          </a:xfrm>
        </p:spPr>
        <p:txBody>
          <a:bodyPr>
            <a:normAutofit/>
          </a:bodyPr>
          <a:lstStyle/>
          <a:p>
            <a:pPr marL="0" indent="0">
              <a:buNone/>
            </a:pPr>
            <a:r>
              <a:rPr lang="en-US" sz="4000" b="1" u="sng" dirty="0"/>
              <a:t>Stage theory of grief theoretical approach</a:t>
            </a:r>
          </a:p>
          <a:p>
            <a:pPr marL="0" indent="0">
              <a:buNone/>
            </a:pPr>
            <a:endParaRPr lang="en-US" sz="3200" b="1" dirty="0"/>
          </a:p>
          <a:p>
            <a:r>
              <a:rPr lang="en-US" sz="3200" dirty="0"/>
              <a:t>Denial, Anger, Bargaining, Depression, and Acceptance</a:t>
            </a:r>
          </a:p>
          <a:p>
            <a:pPr marL="0" indent="0">
              <a:buNone/>
            </a:pPr>
            <a:r>
              <a:rPr lang="en-US" sz="3200" b="1" dirty="0"/>
              <a:t>   </a:t>
            </a:r>
          </a:p>
        </p:txBody>
      </p:sp>
    </p:spTree>
    <p:extLst>
      <p:ext uri="{BB962C8B-B14F-4D97-AF65-F5344CB8AC3E}">
        <p14:creationId xmlns:p14="http://schemas.microsoft.com/office/powerpoint/2010/main" val="3314191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B480FA7-C2AD-9A14-45D9-43FD9CA8C68A}"/>
              </a:ext>
            </a:extLst>
          </p:cNvPr>
          <p:cNvSpPr>
            <a:spLocks noGrp="1"/>
          </p:cNvSpPr>
          <p:nvPr>
            <p:ph type="title"/>
          </p:nvPr>
        </p:nvSpPr>
        <p:spPr>
          <a:xfrm>
            <a:off x="1285240" y="1050595"/>
            <a:ext cx="8074815" cy="1618489"/>
          </a:xfrm>
        </p:spPr>
        <p:txBody>
          <a:bodyPr anchor="ctr">
            <a:noAutofit/>
          </a:bodyPr>
          <a:lstStyle/>
          <a:p>
            <a:r>
              <a:rPr lang="en-US" sz="5400" dirty="0"/>
              <a:t>What theoretical approaches will be used?</a:t>
            </a:r>
          </a:p>
        </p:txBody>
      </p:sp>
      <p:sp>
        <p:nvSpPr>
          <p:cNvPr id="5" name="Content Placeholder 4">
            <a:extLst>
              <a:ext uri="{FF2B5EF4-FFF2-40B4-BE49-F238E27FC236}">
                <a16:creationId xmlns:a16="http://schemas.microsoft.com/office/drawing/2014/main" id="{9FCCA0FB-B715-E3B8-2062-F4B0BD8DE573}"/>
              </a:ext>
            </a:extLst>
          </p:cNvPr>
          <p:cNvSpPr>
            <a:spLocks noGrp="1"/>
          </p:cNvSpPr>
          <p:nvPr>
            <p:ph idx="1"/>
          </p:nvPr>
        </p:nvSpPr>
        <p:spPr>
          <a:xfrm>
            <a:off x="1285239" y="3344632"/>
            <a:ext cx="8074815" cy="1443505"/>
          </a:xfrm>
        </p:spPr>
        <p:txBody>
          <a:bodyPr anchor="t">
            <a:normAutofit/>
          </a:bodyPr>
          <a:lstStyle/>
          <a:p>
            <a:pPr marL="0" indent="0">
              <a:buNone/>
            </a:pPr>
            <a:r>
              <a:rPr lang="en-US" sz="3600" b="1" i="0" u="sng" dirty="0">
                <a:solidFill>
                  <a:srgbClr val="25272B"/>
                </a:solidFill>
                <a:effectLst/>
                <a:latin typeface="Times New Roman" panose="02020603050405020304" pitchFamily="18" charset="0"/>
                <a:cs typeface="Times New Roman" panose="02020603050405020304" pitchFamily="18" charset="0"/>
              </a:rPr>
              <a:t>Tonkin’s model of grief</a:t>
            </a:r>
          </a:p>
          <a:p>
            <a:pPr marL="0" indent="0">
              <a:buNone/>
            </a:pPr>
            <a:r>
              <a:rPr lang="en-US" dirty="0"/>
              <a:t>“Growing around the Grief”</a:t>
            </a:r>
          </a:p>
        </p:txBody>
      </p:sp>
    </p:spTree>
    <p:extLst>
      <p:ext uri="{BB962C8B-B14F-4D97-AF65-F5344CB8AC3E}">
        <p14:creationId xmlns:p14="http://schemas.microsoft.com/office/powerpoint/2010/main" val="35508714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CA04E7-6E32-7F50-7D3A-8C804BB8D63E}"/>
              </a:ext>
            </a:extLst>
          </p:cNvPr>
          <p:cNvSpPr>
            <a:spLocks noGrp="1"/>
          </p:cNvSpPr>
          <p:nvPr>
            <p:ph type="title"/>
          </p:nvPr>
        </p:nvSpPr>
        <p:spPr>
          <a:xfrm>
            <a:off x="838200" y="365125"/>
            <a:ext cx="10515600" cy="1325563"/>
          </a:xfrm>
        </p:spPr>
        <p:txBody>
          <a:bodyPr>
            <a:normAutofit/>
          </a:bodyPr>
          <a:lstStyle/>
          <a:p>
            <a:r>
              <a:rPr lang="en-US" sz="5000" dirty="0"/>
              <a:t>What are some ethical considerations?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CC14290-3A63-C4A5-E52B-D487D5F8DF95}"/>
              </a:ext>
            </a:extLst>
          </p:cNvPr>
          <p:cNvSpPr>
            <a:spLocks noGrp="1"/>
          </p:cNvSpPr>
          <p:nvPr>
            <p:ph idx="1"/>
          </p:nvPr>
        </p:nvSpPr>
        <p:spPr>
          <a:xfrm>
            <a:off x="838200" y="1929384"/>
            <a:ext cx="10515600" cy="4251960"/>
          </a:xfrm>
        </p:spPr>
        <p:txBody>
          <a:bodyPr>
            <a:normAutofit/>
          </a:bodyPr>
          <a:lstStyle/>
          <a:p>
            <a:pPr>
              <a:lnSpc>
                <a:spcPct val="200000"/>
              </a:lnSpc>
            </a:pPr>
            <a:r>
              <a:rPr lang="en-US" sz="1800" b="1" i="0" dirty="0">
                <a:solidFill>
                  <a:srgbClr val="101518"/>
                </a:solidFill>
                <a:effectLst/>
                <a:latin typeface="Roboto" panose="020F0502020204030204" pitchFamily="2" charset="0"/>
              </a:rPr>
              <a:t>Confidentiality</a:t>
            </a:r>
          </a:p>
          <a:p>
            <a:pPr>
              <a:lnSpc>
                <a:spcPct val="200000"/>
              </a:lnSpc>
            </a:pPr>
            <a:r>
              <a:rPr lang="en-US" sz="1800" b="1" dirty="0">
                <a:solidFill>
                  <a:srgbClr val="101518"/>
                </a:solidFill>
                <a:latin typeface="Roboto" panose="020F0502020204030204" pitchFamily="2" charset="0"/>
              </a:rPr>
              <a:t>End of life issues</a:t>
            </a:r>
          </a:p>
          <a:p>
            <a:pPr>
              <a:lnSpc>
                <a:spcPct val="200000"/>
              </a:lnSpc>
            </a:pPr>
            <a:r>
              <a:rPr lang="en-US" sz="1800" b="1" dirty="0">
                <a:solidFill>
                  <a:srgbClr val="101518"/>
                </a:solidFill>
                <a:latin typeface="Roboto" panose="020F0502020204030204" pitchFamily="2" charset="0"/>
              </a:rPr>
              <a:t>Challenges posed by unnatural deaths</a:t>
            </a:r>
          </a:p>
          <a:p>
            <a:pPr>
              <a:lnSpc>
                <a:spcPct val="200000"/>
              </a:lnSpc>
            </a:pPr>
            <a:r>
              <a:rPr lang="en-US" sz="1800" b="1" i="0" dirty="0">
                <a:solidFill>
                  <a:srgbClr val="101518"/>
                </a:solidFill>
                <a:effectLst/>
                <a:latin typeface="Roboto" panose="020F0502020204030204" pitchFamily="2" charset="0"/>
              </a:rPr>
              <a:t>Spiritual and cultural considerations</a:t>
            </a:r>
          </a:p>
          <a:p>
            <a:pPr marL="0" indent="0">
              <a:lnSpc>
                <a:spcPct val="200000"/>
              </a:lnSpc>
              <a:buNone/>
            </a:pPr>
            <a:r>
              <a:rPr lang="en-US" sz="1000" dirty="0"/>
              <a:t>(Harrichand &amp; Herlihy, 2022). </a:t>
            </a:r>
            <a:endParaRPr lang="en-US" sz="1800" b="1" i="0" dirty="0">
              <a:solidFill>
                <a:srgbClr val="101518"/>
              </a:solidFill>
              <a:effectLst/>
              <a:latin typeface="Roboto" panose="020F0502020204030204" pitchFamily="2" charset="0"/>
            </a:endParaRPr>
          </a:p>
        </p:txBody>
      </p:sp>
    </p:spTree>
    <p:extLst>
      <p:ext uri="{BB962C8B-B14F-4D97-AF65-F5344CB8AC3E}">
        <p14:creationId xmlns:p14="http://schemas.microsoft.com/office/powerpoint/2010/main" val="222978420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3340</TotalTime>
  <Words>2021</Words>
  <Application>Microsoft Office PowerPoint</Application>
  <PresentationFormat>Widescreen</PresentationFormat>
  <Paragraphs>102</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Agency FB</vt:lpstr>
      <vt:lpstr>Arial</vt:lpstr>
      <vt:lpstr>Calibri</vt:lpstr>
      <vt:lpstr>Calibri Light</vt:lpstr>
      <vt:lpstr>Roboto</vt:lpstr>
      <vt:lpstr>Segoe UI</vt:lpstr>
      <vt:lpstr>Times New Roman</vt:lpstr>
      <vt:lpstr>Office Theme</vt:lpstr>
      <vt:lpstr>Grief Recovery</vt:lpstr>
      <vt:lpstr>Group Type: Grief Recovery </vt:lpstr>
      <vt:lpstr>Why did I choose this group?</vt:lpstr>
      <vt:lpstr>Population Serving including cultural considerations </vt:lpstr>
      <vt:lpstr>Group Sessions</vt:lpstr>
      <vt:lpstr>What are the goals for grief recovery?</vt:lpstr>
      <vt:lpstr>What theoretical approaches will be used?</vt:lpstr>
      <vt:lpstr>What theoretical approaches will be used?</vt:lpstr>
      <vt:lpstr>What are some ethical considerations?</vt:lpstr>
      <vt:lpstr>Questions regarding demographics </vt:lpstr>
      <vt:lpstr>Other Screening questions </vt:lpstr>
      <vt:lpstr>More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Recovery</dc:title>
  <dc:creator>Nichole Cessnun</dc:creator>
  <cp:lastModifiedBy>Nichole Cessnun</cp:lastModifiedBy>
  <cp:revision>1</cp:revision>
  <dcterms:created xsi:type="dcterms:W3CDTF">2023-10-24T19:01:19Z</dcterms:created>
  <dcterms:modified xsi:type="dcterms:W3CDTF">2023-10-27T02:41:27Z</dcterms:modified>
</cp:coreProperties>
</file>